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0" r:id="rId3"/>
    <p:sldMasterId id="214748366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5143500" cx="9144000"/>
  <p:notesSz cx="6858000" cy="9144000"/>
  <p:embeddedFontLst>
    <p:embeddedFont>
      <p:font typeface="Roboto"/>
      <p:regular r:id="rId25"/>
      <p:bold r:id="rId26"/>
      <p:italic r:id="rId27"/>
      <p:boldItalic r:id="rId28"/>
    </p:embeddedFont>
    <p:embeddedFont>
      <p:font typeface="Helvetica Neue"/>
      <p:regular r:id="rId29"/>
      <p:bold r:id="rId30"/>
      <p:italic r:id="rId31"/>
      <p:boldItalic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26" Type="http://schemas.openxmlformats.org/officeDocument/2006/relationships/font" Target="fonts/Roboto-bold.fntdata"/><Relationship Id="rId25" Type="http://schemas.openxmlformats.org/officeDocument/2006/relationships/font" Target="fonts/Roboto-regular.fntdata"/><Relationship Id="rId28" Type="http://schemas.openxmlformats.org/officeDocument/2006/relationships/font" Target="fonts/Roboto-boldItalic.fntdata"/><Relationship Id="rId27" Type="http://schemas.openxmlformats.org/officeDocument/2006/relationships/font" Target="fonts/Robot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HelveticaNeue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HelveticaNeue-italic.fntdata"/><Relationship Id="rId30" Type="http://schemas.openxmlformats.org/officeDocument/2006/relationships/font" Target="fonts/HelveticaNeue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32" Type="http://schemas.openxmlformats.org/officeDocument/2006/relationships/font" Target="fonts/HelveticaNeue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Shape 5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63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de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Logo</a:t>
            </a:r>
            <a:r>
              <a:rPr lang="de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lang="de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0 of 5</a:t>
            </a:r>
            <a:r>
              <a:rPr lang="de" sz="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Available on Milestone 5</a:t>
            </a:r>
            <a:endParaRPr sz="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 sz="800">
                <a:solidFill>
                  <a:schemeClr val="dk1"/>
                </a:solidFill>
                <a:highlight>
                  <a:srgbClr val="BDBDBD"/>
                </a:highlight>
                <a:latin typeface="Roboto"/>
                <a:ea typeface="Roboto"/>
                <a:cs typeface="Roboto"/>
                <a:sym typeface="Roboto"/>
              </a:rPr>
              <a:t>The game and/or team has a proper Logo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Shape 18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63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050">
                <a:latin typeface="Roboto"/>
                <a:ea typeface="Roboto"/>
                <a:cs typeface="Roboto"/>
                <a:sym typeface="Roboto"/>
              </a:rPr>
              <a:t>QA (advanced) lvl 2</a:t>
            </a:r>
            <a:r>
              <a:rPr lang="de" sz="105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lang="de" sz="1050">
                <a:latin typeface="Roboto"/>
                <a:ea typeface="Roboto"/>
                <a:cs typeface="Roboto"/>
                <a:sym typeface="Roboto"/>
              </a:rPr>
              <a:t>0 of 10</a:t>
            </a:r>
            <a:r>
              <a:rPr lang="de" sz="800">
                <a:latin typeface="Roboto"/>
                <a:ea typeface="Roboto"/>
                <a:cs typeface="Roboto"/>
                <a:sym typeface="Roboto"/>
              </a:rPr>
              <a:t>Available on Milestone 5</a:t>
            </a:r>
            <a:endParaRPr sz="800">
              <a:latin typeface="Roboto"/>
              <a:ea typeface="Roboto"/>
              <a:cs typeface="Roboto"/>
              <a:sym typeface="Roboto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>
                <a:highlight>
                  <a:srgbClr val="BDBDBD"/>
                </a:highlight>
                <a:latin typeface="Roboto"/>
                <a:ea typeface="Roboto"/>
                <a:cs typeface="Roboto"/>
                <a:sym typeface="Roboto"/>
              </a:rPr>
              <a:t>Have a detailed analysis of the QA measures over time and draw insights from this data</a:t>
            </a:r>
            <a:endParaRPr sz="800">
              <a:highlight>
                <a:srgbClr val="BDBDBD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highlight>
                <a:srgbClr val="BDBDBD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63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050">
                <a:latin typeface="Roboto"/>
                <a:ea typeface="Roboto"/>
                <a:cs typeface="Roboto"/>
                <a:sym typeface="Roboto"/>
              </a:rPr>
              <a:t>QA lvl 4</a:t>
            </a:r>
            <a:r>
              <a:rPr lang="de" sz="105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lang="de" sz="1050">
                <a:latin typeface="Roboto"/>
                <a:ea typeface="Roboto"/>
                <a:cs typeface="Roboto"/>
                <a:sym typeface="Roboto"/>
              </a:rPr>
              <a:t>0 of 15</a:t>
            </a:r>
            <a:r>
              <a:rPr lang="de" sz="800">
                <a:latin typeface="Roboto"/>
                <a:ea typeface="Roboto"/>
                <a:cs typeface="Roboto"/>
                <a:sym typeface="Roboto"/>
              </a:rPr>
              <a:t>Available on Milestone 5</a:t>
            </a:r>
            <a:endParaRPr sz="800">
              <a:latin typeface="Roboto"/>
              <a:ea typeface="Roboto"/>
              <a:cs typeface="Roboto"/>
              <a:sym typeface="Roboto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>
                <a:highlight>
                  <a:srgbClr val="BDBDBD"/>
                </a:highlight>
                <a:latin typeface="Roboto"/>
                <a:ea typeface="Roboto"/>
                <a:cs typeface="Roboto"/>
                <a:sym typeface="Roboto"/>
              </a:rPr>
              <a:t>Results of Quality Assurance measures and lessons learned from them</a:t>
            </a:r>
            <a:endParaRPr sz="800">
              <a:highlight>
                <a:srgbClr val="BDBDBD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highlight>
                <a:srgbClr val="BDBDBD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Shape 22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Shape 23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Shape 25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63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050">
                <a:latin typeface="Roboto"/>
                <a:ea typeface="Roboto"/>
                <a:cs typeface="Roboto"/>
                <a:sym typeface="Roboto"/>
              </a:rPr>
              <a:t>We are smarter now</a:t>
            </a:r>
            <a:r>
              <a:rPr lang="de" sz="105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lang="de" sz="1050">
                <a:latin typeface="Roboto"/>
                <a:ea typeface="Roboto"/>
                <a:cs typeface="Roboto"/>
                <a:sym typeface="Roboto"/>
              </a:rPr>
              <a:t>0 of 20</a:t>
            </a:r>
            <a:r>
              <a:rPr lang="de" sz="800">
                <a:latin typeface="Roboto"/>
                <a:ea typeface="Roboto"/>
                <a:cs typeface="Roboto"/>
                <a:sym typeface="Roboto"/>
              </a:rPr>
              <a:t>Available on Milestone 5</a:t>
            </a:r>
            <a:endParaRPr sz="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>
                <a:highlight>
                  <a:srgbClr val="BDBDBD"/>
                </a:highlight>
                <a:latin typeface="Roboto"/>
                <a:ea typeface="Roboto"/>
                <a:cs typeface="Roboto"/>
                <a:sym typeface="Roboto"/>
              </a:rPr>
              <a:t>Lessons Learned</a:t>
            </a:r>
            <a:endParaRPr sz="800">
              <a:highlight>
                <a:srgbClr val="BDBDBD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highlight>
                <a:srgbClr val="BDBDBD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400">
                <a:highlight>
                  <a:srgbClr val="BDBDBD"/>
                </a:highlight>
                <a:latin typeface="Roboto"/>
                <a:ea typeface="Roboto"/>
                <a:cs typeface="Roboto"/>
                <a:sym typeface="Roboto"/>
              </a:rPr>
              <a:t>We are smarter now</a:t>
            </a:r>
            <a:endParaRPr b="1" sz="1400">
              <a:highlight>
                <a:srgbClr val="BDBDBD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2286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400">
                <a:highlight>
                  <a:srgbClr val="BDBDBD"/>
                </a:highlight>
                <a:latin typeface="Roboto"/>
                <a:ea typeface="Roboto"/>
                <a:cs typeface="Roboto"/>
                <a:sym typeface="Roboto"/>
              </a:rPr>
              <a:t>·       Keine ui test -&gt; ci faild with it, integrations test nicht unittest</a:t>
            </a:r>
            <a:endParaRPr b="1" sz="1400">
              <a:highlight>
                <a:srgbClr val="BDBDBD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2286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400">
                <a:highlight>
                  <a:srgbClr val="BDBDBD"/>
                </a:highlight>
                <a:latin typeface="Roboto"/>
                <a:ea typeface="Roboto"/>
                <a:cs typeface="Roboto"/>
                <a:sym typeface="Roboto"/>
              </a:rPr>
              <a:t>·       Kein over engeniering -&gt; nur wo nötig alles auf einem level, lieber kleine map und erst später rendering</a:t>
            </a:r>
            <a:endParaRPr b="1" sz="1400">
              <a:highlight>
                <a:srgbClr val="BDBDBD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2286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400">
                <a:highlight>
                  <a:srgbClr val="BDBDBD"/>
                </a:highlight>
                <a:latin typeface="Roboto"/>
                <a:ea typeface="Roboto"/>
                <a:cs typeface="Roboto"/>
                <a:sym typeface="Roboto"/>
              </a:rPr>
              <a:t>·       Gant Plan, immer wieder angeschaut aber es war schwierig sich daran zu halten, bzw. zu wissen wie lange es geht etwas zu machen</a:t>
            </a:r>
            <a:endParaRPr b="1" sz="1400">
              <a:highlight>
                <a:srgbClr val="BDBDBD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2286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400">
                <a:highlight>
                  <a:srgbClr val="BDBDBD"/>
                </a:highlight>
                <a:latin typeface="Roboto"/>
                <a:ea typeface="Roboto"/>
                <a:cs typeface="Roboto"/>
                <a:sym typeface="Roboto"/>
              </a:rPr>
              <a:t>·       4 augen sind besser als 2 -&gt; commits und merges</a:t>
            </a:r>
            <a:endParaRPr b="1" sz="1400">
              <a:highlight>
                <a:srgbClr val="BDBDBD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2286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400">
                <a:highlight>
                  <a:srgbClr val="BDBDBD"/>
                </a:highlight>
                <a:latin typeface="Roboto"/>
                <a:ea typeface="Roboto"/>
                <a:cs typeface="Roboto"/>
                <a:sym typeface="Roboto"/>
              </a:rPr>
              <a:t>·       Javadoc, Stylechek, Unittest alles gleich machen wenn man die Klasse und nicht erst 2 wochen später</a:t>
            </a:r>
            <a:endParaRPr b="1" sz="1400">
              <a:highlight>
                <a:srgbClr val="BDBDBD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2286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5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highlight>
                <a:srgbClr val="BDBDBD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Shape 2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63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050">
                <a:latin typeface="Roboto"/>
                <a:ea typeface="Roboto"/>
                <a:cs typeface="Roboto"/>
                <a:sym typeface="Roboto"/>
              </a:rPr>
              <a:t>We are smarter now</a:t>
            </a:r>
            <a:r>
              <a:rPr lang="de" sz="105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lang="de" sz="1050">
                <a:latin typeface="Roboto"/>
                <a:ea typeface="Roboto"/>
                <a:cs typeface="Roboto"/>
                <a:sym typeface="Roboto"/>
              </a:rPr>
              <a:t>0 of 20</a:t>
            </a:r>
            <a:r>
              <a:rPr lang="de" sz="800">
                <a:latin typeface="Roboto"/>
                <a:ea typeface="Roboto"/>
                <a:cs typeface="Roboto"/>
                <a:sym typeface="Roboto"/>
              </a:rPr>
              <a:t>Available on Milestone 5</a:t>
            </a:r>
            <a:endParaRPr sz="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>
                <a:highlight>
                  <a:srgbClr val="BDBDBD"/>
                </a:highlight>
                <a:latin typeface="Roboto"/>
                <a:ea typeface="Roboto"/>
                <a:cs typeface="Roboto"/>
                <a:sym typeface="Roboto"/>
              </a:rPr>
              <a:t>Lessons Learned</a:t>
            </a:r>
            <a:endParaRPr sz="800">
              <a:highlight>
                <a:srgbClr val="BDBDBD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highlight>
                <a:srgbClr val="BDBDBD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400">
                <a:highlight>
                  <a:srgbClr val="BDBDBD"/>
                </a:highlight>
                <a:latin typeface="Roboto"/>
                <a:ea typeface="Roboto"/>
                <a:cs typeface="Roboto"/>
                <a:sym typeface="Roboto"/>
              </a:rPr>
              <a:t>We are smarter now</a:t>
            </a:r>
            <a:endParaRPr b="1" sz="1400">
              <a:highlight>
                <a:srgbClr val="BDBDBD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2286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400">
                <a:highlight>
                  <a:srgbClr val="BDBDBD"/>
                </a:highlight>
                <a:latin typeface="Roboto"/>
                <a:ea typeface="Roboto"/>
                <a:cs typeface="Roboto"/>
                <a:sym typeface="Roboto"/>
              </a:rPr>
              <a:t>·       Keine ui test -&gt; ci faild with it, integrations test nicht unittest</a:t>
            </a:r>
            <a:endParaRPr b="1" sz="1400">
              <a:highlight>
                <a:srgbClr val="BDBDBD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2286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400">
                <a:highlight>
                  <a:srgbClr val="BDBDBD"/>
                </a:highlight>
                <a:latin typeface="Roboto"/>
                <a:ea typeface="Roboto"/>
                <a:cs typeface="Roboto"/>
                <a:sym typeface="Roboto"/>
              </a:rPr>
              <a:t>·       Kein over engeniering -&gt; nur wo nötig alles auf einem level, lieber kleine map und erst später rendering</a:t>
            </a:r>
            <a:endParaRPr b="1" sz="1400">
              <a:highlight>
                <a:srgbClr val="BDBDBD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2286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400">
                <a:highlight>
                  <a:srgbClr val="BDBDBD"/>
                </a:highlight>
                <a:latin typeface="Roboto"/>
                <a:ea typeface="Roboto"/>
                <a:cs typeface="Roboto"/>
                <a:sym typeface="Roboto"/>
              </a:rPr>
              <a:t>·       Gant Plan, immer wieder angeschaut aber es war schwierig sich daran zu halten, bzw. zu wissen wie lange es geht etwas zu machen</a:t>
            </a:r>
            <a:endParaRPr b="1" sz="1400">
              <a:highlight>
                <a:srgbClr val="BDBDBD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2286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400">
                <a:highlight>
                  <a:srgbClr val="BDBDBD"/>
                </a:highlight>
                <a:latin typeface="Roboto"/>
                <a:ea typeface="Roboto"/>
                <a:cs typeface="Roboto"/>
                <a:sym typeface="Roboto"/>
              </a:rPr>
              <a:t>·       4 augen sind besser als 2 -&gt; commits und merges</a:t>
            </a:r>
            <a:endParaRPr b="1" sz="1400">
              <a:highlight>
                <a:srgbClr val="BDBDBD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2286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400">
                <a:highlight>
                  <a:srgbClr val="BDBDBD"/>
                </a:highlight>
                <a:latin typeface="Roboto"/>
                <a:ea typeface="Roboto"/>
                <a:cs typeface="Roboto"/>
                <a:sym typeface="Roboto"/>
              </a:rPr>
              <a:t>·       Javadoc, Stylechek, Unittest alles gleich machen wenn man die Klasse und nicht erst 2 wochen später</a:t>
            </a:r>
            <a:endParaRPr b="1" sz="1400">
              <a:highlight>
                <a:srgbClr val="BDBDBD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highlight>
                <a:srgbClr val="BDBDBD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Shape 2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63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050">
                <a:latin typeface="Roboto"/>
                <a:ea typeface="Roboto"/>
                <a:cs typeface="Roboto"/>
                <a:sym typeface="Roboto"/>
              </a:rPr>
              <a:t>We are smarter now</a:t>
            </a:r>
            <a:r>
              <a:rPr lang="de" sz="105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lang="de" sz="1050">
                <a:latin typeface="Roboto"/>
                <a:ea typeface="Roboto"/>
                <a:cs typeface="Roboto"/>
                <a:sym typeface="Roboto"/>
              </a:rPr>
              <a:t>0 of 20</a:t>
            </a:r>
            <a:r>
              <a:rPr lang="de" sz="800">
                <a:latin typeface="Roboto"/>
                <a:ea typeface="Roboto"/>
                <a:cs typeface="Roboto"/>
                <a:sym typeface="Roboto"/>
              </a:rPr>
              <a:t>Available on Milestone 5</a:t>
            </a:r>
            <a:endParaRPr sz="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>
                <a:highlight>
                  <a:srgbClr val="BDBDBD"/>
                </a:highlight>
                <a:latin typeface="Roboto"/>
                <a:ea typeface="Roboto"/>
                <a:cs typeface="Roboto"/>
                <a:sym typeface="Roboto"/>
              </a:rPr>
              <a:t>Lessons Learned</a:t>
            </a:r>
            <a:endParaRPr sz="800">
              <a:highlight>
                <a:srgbClr val="BDBDBD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highlight>
                <a:srgbClr val="BDBDBD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400">
                <a:highlight>
                  <a:srgbClr val="BDBDBD"/>
                </a:highlight>
                <a:latin typeface="Roboto"/>
                <a:ea typeface="Roboto"/>
                <a:cs typeface="Roboto"/>
                <a:sym typeface="Roboto"/>
              </a:rPr>
              <a:t>We are smarter now</a:t>
            </a:r>
            <a:endParaRPr b="1" sz="1400">
              <a:highlight>
                <a:srgbClr val="BDBDBD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2286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400">
                <a:highlight>
                  <a:srgbClr val="BDBDBD"/>
                </a:highlight>
                <a:latin typeface="Roboto"/>
                <a:ea typeface="Roboto"/>
                <a:cs typeface="Roboto"/>
                <a:sym typeface="Roboto"/>
              </a:rPr>
              <a:t>·       Keine ui test -&gt; ci faild with it, integrations test nicht unittest</a:t>
            </a:r>
            <a:endParaRPr b="1" sz="1400">
              <a:highlight>
                <a:srgbClr val="BDBDBD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2286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400">
                <a:highlight>
                  <a:srgbClr val="BDBDBD"/>
                </a:highlight>
                <a:latin typeface="Roboto"/>
                <a:ea typeface="Roboto"/>
                <a:cs typeface="Roboto"/>
                <a:sym typeface="Roboto"/>
              </a:rPr>
              <a:t>·       Kein over engeniering -&gt; nur wo nötig alles auf einem level, lieber kleine map und erst später rendering</a:t>
            </a:r>
            <a:endParaRPr b="1" sz="1400">
              <a:highlight>
                <a:srgbClr val="BDBDBD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2286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400">
                <a:highlight>
                  <a:srgbClr val="BDBDBD"/>
                </a:highlight>
                <a:latin typeface="Roboto"/>
                <a:ea typeface="Roboto"/>
                <a:cs typeface="Roboto"/>
                <a:sym typeface="Roboto"/>
              </a:rPr>
              <a:t>·       Gant Plan, immer wieder angeschaut aber es war schwierig sich daran zu halten, bzw. zu wissen wie lange es geht etwas zu machen</a:t>
            </a:r>
            <a:endParaRPr b="1" sz="1400">
              <a:highlight>
                <a:srgbClr val="BDBDBD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2286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400">
                <a:highlight>
                  <a:srgbClr val="BDBDBD"/>
                </a:highlight>
                <a:latin typeface="Roboto"/>
                <a:ea typeface="Roboto"/>
                <a:cs typeface="Roboto"/>
                <a:sym typeface="Roboto"/>
              </a:rPr>
              <a:t>·       4 augen sind besser als 2 -&gt; commits und merges</a:t>
            </a:r>
            <a:endParaRPr b="1" sz="1400">
              <a:highlight>
                <a:srgbClr val="BDBDBD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2286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400">
                <a:highlight>
                  <a:srgbClr val="BDBDBD"/>
                </a:highlight>
                <a:latin typeface="Roboto"/>
                <a:ea typeface="Roboto"/>
                <a:cs typeface="Roboto"/>
                <a:sym typeface="Roboto"/>
              </a:rPr>
              <a:t>·       Javadoc, Stylechek, Unittest alles gleich machen wenn man die Klasse und nicht erst 2 wochen später</a:t>
            </a:r>
            <a:endParaRPr b="1" sz="1400">
              <a:highlight>
                <a:srgbClr val="BDBDBD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highlight>
                <a:srgbClr val="BDBDBD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hape 29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Shape 2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63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050">
                <a:latin typeface="Roboto"/>
                <a:ea typeface="Roboto"/>
                <a:cs typeface="Roboto"/>
                <a:sym typeface="Roboto"/>
              </a:rPr>
              <a:t>We are smarter now</a:t>
            </a:r>
            <a:r>
              <a:rPr lang="de" sz="105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lang="de" sz="1050">
                <a:latin typeface="Roboto"/>
                <a:ea typeface="Roboto"/>
                <a:cs typeface="Roboto"/>
                <a:sym typeface="Roboto"/>
              </a:rPr>
              <a:t>0 of 20</a:t>
            </a:r>
            <a:r>
              <a:rPr lang="de" sz="800">
                <a:latin typeface="Roboto"/>
                <a:ea typeface="Roboto"/>
                <a:cs typeface="Roboto"/>
                <a:sym typeface="Roboto"/>
              </a:rPr>
              <a:t>Available on Milestone 5</a:t>
            </a:r>
            <a:endParaRPr sz="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>
                <a:highlight>
                  <a:srgbClr val="BDBDBD"/>
                </a:highlight>
                <a:latin typeface="Roboto"/>
                <a:ea typeface="Roboto"/>
                <a:cs typeface="Roboto"/>
                <a:sym typeface="Roboto"/>
              </a:rPr>
              <a:t>Lessons Learned</a:t>
            </a:r>
            <a:endParaRPr sz="800">
              <a:highlight>
                <a:srgbClr val="BDBDBD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highlight>
                <a:srgbClr val="BDBDBD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400">
                <a:highlight>
                  <a:srgbClr val="BDBDBD"/>
                </a:highlight>
                <a:latin typeface="Roboto"/>
                <a:ea typeface="Roboto"/>
                <a:cs typeface="Roboto"/>
                <a:sym typeface="Roboto"/>
              </a:rPr>
              <a:t>We are smarter now</a:t>
            </a:r>
            <a:endParaRPr b="1" sz="1400">
              <a:highlight>
                <a:srgbClr val="BDBDBD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2286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400">
                <a:highlight>
                  <a:srgbClr val="BDBDBD"/>
                </a:highlight>
                <a:latin typeface="Roboto"/>
                <a:ea typeface="Roboto"/>
                <a:cs typeface="Roboto"/>
                <a:sym typeface="Roboto"/>
              </a:rPr>
              <a:t>·       Keine ui test -&gt; ci faild with it, integrations test nicht unittest</a:t>
            </a:r>
            <a:endParaRPr b="1" sz="1400">
              <a:highlight>
                <a:srgbClr val="BDBDBD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2286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400">
                <a:highlight>
                  <a:srgbClr val="BDBDBD"/>
                </a:highlight>
                <a:latin typeface="Roboto"/>
                <a:ea typeface="Roboto"/>
                <a:cs typeface="Roboto"/>
                <a:sym typeface="Roboto"/>
              </a:rPr>
              <a:t>·       Kein over engeniering -&gt; nur wo nötig alles auf einem level, lieber kleine map und erst später rendering</a:t>
            </a:r>
            <a:endParaRPr b="1" sz="1400">
              <a:highlight>
                <a:srgbClr val="BDBDBD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2286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400">
                <a:highlight>
                  <a:srgbClr val="BDBDBD"/>
                </a:highlight>
                <a:latin typeface="Roboto"/>
                <a:ea typeface="Roboto"/>
                <a:cs typeface="Roboto"/>
                <a:sym typeface="Roboto"/>
              </a:rPr>
              <a:t>·       Gant Plan, immer wieder angeschaut aber es war schwierig sich daran zu halten, bzw. zu wissen wie lange es geht etwas zu machen</a:t>
            </a:r>
            <a:endParaRPr b="1" sz="1400">
              <a:highlight>
                <a:srgbClr val="BDBDBD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2286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400">
                <a:highlight>
                  <a:srgbClr val="BDBDBD"/>
                </a:highlight>
                <a:latin typeface="Roboto"/>
                <a:ea typeface="Roboto"/>
                <a:cs typeface="Roboto"/>
                <a:sym typeface="Roboto"/>
              </a:rPr>
              <a:t>·       4 augen sind besser als 2 -&gt; commits und merges</a:t>
            </a:r>
            <a:endParaRPr b="1" sz="1400">
              <a:highlight>
                <a:srgbClr val="BDBDBD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2286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400">
                <a:highlight>
                  <a:srgbClr val="BDBDBD"/>
                </a:highlight>
                <a:latin typeface="Roboto"/>
                <a:ea typeface="Roboto"/>
                <a:cs typeface="Roboto"/>
                <a:sym typeface="Roboto"/>
              </a:rPr>
              <a:t>·       Javadoc, Stylechek, Unittest alles gleich machen wenn man die Klasse und nicht erst 2 wochen später</a:t>
            </a:r>
            <a:endParaRPr b="1" sz="1400">
              <a:highlight>
                <a:srgbClr val="BDBDBD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highlight>
                <a:srgbClr val="BDBDBD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Shape 3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63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050">
                <a:latin typeface="Roboto"/>
                <a:ea typeface="Roboto"/>
                <a:cs typeface="Roboto"/>
                <a:sym typeface="Roboto"/>
              </a:rPr>
              <a:t>Free as in Speech</a:t>
            </a:r>
            <a:r>
              <a:rPr lang="de" sz="105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lang="de" sz="1050">
                <a:latin typeface="Roboto"/>
                <a:ea typeface="Roboto"/>
                <a:cs typeface="Roboto"/>
                <a:sym typeface="Roboto"/>
              </a:rPr>
              <a:t>0 of 5</a:t>
            </a:r>
            <a:r>
              <a:rPr lang="de" sz="800">
                <a:latin typeface="Roboto"/>
                <a:ea typeface="Roboto"/>
                <a:cs typeface="Roboto"/>
                <a:sym typeface="Roboto"/>
              </a:rPr>
              <a:t>Available on Milestone 5</a:t>
            </a:r>
            <a:endParaRPr sz="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>
                <a:highlight>
                  <a:srgbClr val="E0E0E0"/>
                </a:highlight>
                <a:latin typeface="Roboto"/>
                <a:ea typeface="Roboto"/>
                <a:cs typeface="Roboto"/>
                <a:sym typeface="Roboto"/>
              </a:rPr>
              <a:t>The game only uses assets for which the group holds all rights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63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050">
                <a:latin typeface="Roboto"/>
                <a:ea typeface="Roboto"/>
                <a:cs typeface="Roboto"/>
                <a:sym typeface="Roboto"/>
              </a:rPr>
              <a:t>About a game (advanced) lvl 2</a:t>
            </a:r>
            <a:r>
              <a:rPr lang="de" sz="105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lang="de" sz="1050">
                <a:latin typeface="Roboto"/>
                <a:ea typeface="Roboto"/>
                <a:cs typeface="Roboto"/>
                <a:sym typeface="Roboto"/>
              </a:rPr>
              <a:t>0 of 10</a:t>
            </a:r>
            <a:r>
              <a:rPr lang="de" sz="800">
                <a:latin typeface="Roboto"/>
                <a:ea typeface="Roboto"/>
                <a:cs typeface="Roboto"/>
                <a:sym typeface="Roboto"/>
              </a:rPr>
              <a:t>Available on Milestone 5</a:t>
            </a:r>
            <a:endParaRPr sz="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>
                <a:highlight>
                  <a:srgbClr val="BDBDBD"/>
                </a:highlight>
                <a:latin typeface="Roboto"/>
                <a:ea typeface="Roboto"/>
                <a:cs typeface="Roboto"/>
                <a:sym typeface="Roboto"/>
              </a:rPr>
              <a:t>Have a clear introduction to your game explaining its fundamentals in such a way that a first-time listener can understand it</a:t>
            </a:r>
            <a:endParaRPr sz="800">
              <a:highlight>
                <a:srgbClr val="BDBDBD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highlight>
                <a:srgbClr val="BDBDBD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highlight>
                <a:srgbClr val="BDBDBD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63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050">
                <a:latin typeface="Roboto"/>
                <a:ea typeface="Roboto"/>
                <a:cs typeface="Roboto"/>
                <a:sym typeface="Roboto"/>
              </a:rPr>
              <a:t>Real time</a:t>
            </a:r>
            <a:r>
              <a:rPr lang="de" sz="105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lang="de" sz="1050">
                <a:latin typeface="Roboto"/>
                <a:ea typeface="Roboto"/>
                <a:cs typeface="Roboto"/>
                <a:sym typeface="Roboto"/>
              </a:rPr>
              <a:t>0 of 8</a:t>
            </a:r>
            <a:r>
              <a:rPr lang="de" sz="800">
                <a:latin typeface="Roboto"/>
                <a:ea typeface="Roboto"/>
                <a:cs typeface="Roboto"/>
                <a:sym typeface="Roboto"/>
              </a:rPr>
              <a:t>Available on Milestone 5</a:t>
            </a:r>
            <a:endParaRPr sz="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>
                <a:highlight>
                  <a:srgbClr val="E0E0E0"/>
                </a:highlight>
                <a:latin typeface="Roboto"/>
                <a:ea typeface="Roboto"/>
                <a:cs typeface="Roboto"/>
                <a:sym typeface="Roboto"/>
              </a:rPr>
              <a:t>The game works in real time</a:t>
            </a:r>
            <a:endParaRPr sz="800">
              <a:highlight>
                <a:srgbClr val="BDBDBD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highlight>
                <a:srgbClr val="BDBDBD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highlight>
                <a:srgbClr val="BDBDBD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highlight>
                <a:srgbClr val="BDBDBD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Shape 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highlight>
                <a:srgbClr val="BDBDBD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63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050">
                <a:latin typeface="Roboto"/>
                <a:ea typeface="Roboto"/>
                <a:cs typeface="Roboto"/>
                <a:sym typeface="Roboto"/>
              </a:rPr>
              <a:t>About a game lvl 3</a:t>
            </a:r>
            <a:r>
              <a:rPr lang="de" sz="105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lang="de" sz="1050">
                <a:latin typeface="Roboto"/>
                <a:ea typeface="Roboto"/>
                <a:cs typeface="Roboto"/>
                <a:sym typeface="Roboto"/>
              </a:rPr>
              <a:t>0 of 10</a:t>
            </a:r>
            <a:r>
              <a:rPr lang="de" sz="800">
                <a:latin typeface="Roboto"/>
                <a:ea typeface="Roboto"/>
                <a:cs typeface="Roboto"/>
                <a:sym typeface="Roboto"/>
              </a:rPr>
              <a:t>Available on Milestone 5</a:t>
            </a:r>
            <a:endParaRPr sz="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>
                <a:highlight>
                  <a:srgbClr val="BDBDBD"/>
                </a:highlight>
                <a:latin typeface="Roboto"/>
                <a:ea typeface="Roboto"/>
                <a:cs typeface="Roboto"/>
                <a:sym typeface="Roboto"/>
              </a:rPr>
              <a:t>Outline of the game with its goals, rules and mechanics</a:t>
            </a:r>
            <a:endParaRPr sz="800">
              <a:highlight>
                <a:srgbClr val="BDBDBD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highlight>
                <a:srgbClr val="BDBDBD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>
                <a:highlight>
                  <a:srgbClr val="BDBDBD"/>
                </a:highlight>
                <a:latin typeface="Roboto"/>
                <a:ea typeface="Roboto"/>
                <a:cs typeface="Roboto"/>
                <a:sym typeface="Roboto"/>
              </a:rPr>
              <a:t>DEMO</a:t>
            </a:r>
            <a:endParaRPr sz="800">
              <a:highlight>
                <a:srgbClr val="BDBDBD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highlight>
                <a:srgbClr val="BDBDBD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Shape 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63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050">
                <a:latin typeface="Roboto"/>
                <a:ea typeface="Roboto"/>
                <a:cs typeface="Roboto"/>
                <a:sym typeface="Roboto"/>
              </a:rPr>
              <a:t>Ludic history</a:t>
            </a:r>
            <a:r>
              <a:rPr lang="de" sz="105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lang="de" sz="1050">
                <a:latin typeface="Roboto"/>
                <a:ea typeface="Roboto"/>
                <a:cs typeface="Roboto"/>
                <a:sym typeface="Roboto"/>
              </a:rPr>
              <a:t>0 of 10</a:t>
            </a:r>
            <a:r>
              <a:rPr lang="de" sz="800">
                <a:latin typeface="Roboto"/>
                <a:ea typeface="Roboto"/>
                <a:cs typeface="Roboto"/>
                <a:sym typeface="Roboto"/>
              </a:rPr>
              <a:t>Available on Milestone 5</a:t>
            </a:r>
            <a:endParaRPr sz="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>
                <a:highlight>
                  <a:srgbClr val="BDBDBD"/>
                </a:highlight>
                <a:latin typeface="Roboto"/>
                <a:ea typeface="Roboto"/>
                <a:cs typeface="Roboto"/>
                <a:sym typeface="Roboto"/>
              </a:rPr>
              <a:t>Give a brief overview of the development history of the game and how it changed over time</a:t>
            </a:r>
            <a:endParaRPr sz="800">
              <a:highlight>
                <a:srgbClr val="BDBDBD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highlight>
                <a:srgbClr val="BDBDBD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highlight>
                <a:srgbClr val="BDBDBD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63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050">
                <a:latin typeface="Roboto"/>
                <a:ea typeface="Roboto"/>
                <a:cs typeface="Roboto"/>
                <a:sym typeface="Roboto"/>
              </a:rPr>
              <a:t>Picturesque</a:t>
            </a:r>
            <a:r>
              <a:rPr lang="de" sz="105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lang="de" sz="1050">
                <a:latin typeface="Roboto"/>
                <a:ea typeface="Roboto"/>
                <a:cs typeface="Roboto"/>
                <a:sym typeface="Roboto"/>
              </a:rPr>
              <a:t>0 of 10</a:t>
            </a:r>
            <a:r>
              <a:rPr lang="de" sz="800">
                <a:latin typeface="Roboto"/>
                <a:ea typeface="Roboto"/>
                <a:cs typeface="Roboto"/>
                <a:sym typeface="Roboto"/>
              </a:rPr>
              <a:t>Available on Milestone 5</a:t>
            </a:r>
            <a:endParaRPr sz="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>
                <a:highlight>
                  <a:srgbClr val="BDBDBD"/>
                </a:highlight>
                <a:latin typeface="Roboto"/>
                <a:ea typeface="Roboto"/>
                <a:cs typeface="Roboto"/>
                <a:sym typeface="Roboto"/>
              </a:rPr>
              <a:t>Have a representative screenshot of the game</a:t>
            </a:r>
            <a:endParaRPr sz="800">
              <a:highlight>
                <a:srgbClr val="BDBDBD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highlight>
                <a:srgbClr val="BDBDBD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highlight>
                <a:srgbClr val="BDBDBD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Shape 10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63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050">
                <a:latin typeface="Roboto"/>
                <a:ea typeface="Roboto"/>
                <a:cs typeface="Roboto"/>
                <a:sym typeface="Roboto"/>
              </a:rPr>
              <a:t>Ludic history</a:t>
            </a:r>
            <a:r>
              <a:rPr lang="de" sz="105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lang="de" sz="1050">
                <a:latin typeface="Roboto"/>
                <a:ea typeface="Roboto"/>
                <a:cs typeface="Roboto"/>
                <a:sym typeface="Roboto"/>
              </a:rPr>
              <a:t>0 of 10</a:t>
            </a:r>
            <a:r>
              <a:rPr lang="de" sz="800">
                <a:latin typeface="Roboto"/>
                <a:ea typeface="Roboto"/>
                <a:cs typeface="Roboto"/>
                <a:sym typeface="Roboto"/>
              </a:rPr>
              <a:t>Available on Milestone 5</a:t>
            </a:r>
            <a:endParaRPr sz="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>
                <a:highlight>
                  <a:srgbClr val="BDBDBD"/>
                </a:highlight>
                <a:latin typeface="Roboto"/>
                <a:ea typeface="Roboto"/>
                <a:cs typeface="Roboto"/>
                <a:sym typeface="Roboto"/>
              </a:rPr>
              <a:t>Give a brief overview of the development history of the game and how it changed over time</a:t>
            </a:r>
            <a:endParaRPr sz="800">
              <a:highlight>
                <a:srgbClr val="BDBDBD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highlight>
                <a:srgbClr val="BDBDBD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highlight>
                <a:srgbClr val="BDBDBD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63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050">
                <a:latin typeface="Roboto"/>
                <a:ea typeface="Roboto"/>
                <a:cs typeface="Roboto"/>
                <a:sym typeface="Roboto"/>
              </a:rPr>
              <a:t>Picturesque</a:t>
            </a:r>
            <a:r>
              <a:rPr lang="de" sz="105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lang="de" sz="1050">
                <a:latin typeface="Roboto"/>
                <a:ea typeface="Roboto"/>
                <a:cs typeface="Roboto"/>
                <a:sym typeface="Roboto"/>
              </a:rPr>
              <a:t>0 of 10</a:t>
            </a:r>
            <a:r>
              <a:rPr lang="de" sz="800">
                <a:latin typeface="Roboto"/>
                <a:ea typeface="Roboto"/>
                <a:cs typeface="Roboto"/>
                <a:sym typeface="Roboto"/>
              </a:rPr>
              <a:t>Available on Milestone 5</a:t>
            </a:r>
            <a:endParaRPr sz="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>
                <a:highlight>
                  <a:srgbClr val="BDBDBD"/>
                </a:highlight>
                <a:latin typeface="Roboto"/>
                <a:ea typeface="Roboto"/>
                <a:cs typeface="Roboto"/>
                <a:sym typeface="Roboto"/>
              </a:rPr>
              <a:t>Have a representative screenshot of the game</a:t>
            </a:r>
            <a:endParaRPr sz="800">
              <a:highlight>
                <a:srgbClr val="BDBDBD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highlight>
                <a:srgbClr val="BDBDBD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highlight>
                <a:srgbClr val="BDBDBD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Shape 12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63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050">
                <a:latin typeface="Roboto"/>
                <a:ea typeface="Roboto"/>
                <a:cs typeface="Roboto"/>
                <a:sym typeface="Roboto"/>
              </a:rPr>
              <a:t>Ludic history</a:t>
            </a:r>
            <a:r>
              <a:rPr lang="de" sz="105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lang="de" sz="1050">
                <a:latin typeface="Roboto"/>
                <a:ea typeface="Roboto"/>
                <a:cs typeface="Roboto"/>
                <a:sym typeface="Roboto"/>
              </a:rPr>
              <a:t>0 of 10</a:t>
            </a:r>
            <a:r>
              <a:rPr lang="de" sz="800">
                <a:latin typeface="Roboto"/>
                <a:ea typeface="Roboto"/>
                <a:cs typeface="Roboto"/>
                <a:sym typeface="Roboto"/>
              </a:rPr>
              <a:t>Available on Milestone 5</a:t>
            </a:r>
            <a:endParaRPr sz="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>
                <a:highlight>
                  <a:srgbClr val="BDBDBD"/>
                </a:highlight>
                <a:latin typeface="Roboto"/>
                <a:ea typeface="Roboto"/>
                <a:cs typeface="Roboto"/>
                <a:sym typeface="Roboto"/>
              </a:rPr>
              <a:t>Give a brief overview of the development history of the game and how it changed over time</a:t>
            </a:r>
            <a:endParaRPr sz="800">
              <a:highlight>
                <a:srgbClr val="BDBDBD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highlight>
                <a:srgbClr val="BDBDBD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highlight>
                <a:srgbClr val="BDBDBD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63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050">
                <a:latin typeface="Roboto"/>
                <a:ea typeface="Roboto"/>
                <a:cs typeface="Roboto"/>
                <a:sym typeface="Roboto"/>
              </a:rPr>
              <a:t>Picturesque</a:t>
            </a:r>
            <a:r>
              <a:rPr lang="de" sz="105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lang="de" sz="1050">
                <a:latin typeface="Roboto"/>
                <a:ea typeface="Roboto"/>
                <a:cs typeface="Roboto"/>
                <a:sym typeface="Roboto"/>
              </a:rPr>
              <a:t>0 of 10</a:t>
            </a:r>
            <a:r>
              <a:rPr lang="de" sz="800">
                <a:latin typeface="Roboto"/>
                <a:ea typeface="Roboto"/>
                <a:cs typeface="Roboto"/>
                <a:sym typeface="Roboto"/>
              </a:rPr>
              <a:t>Available on Milestone 5</a:t>
            </a:r>
            <a:endParaRPr sz="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>
                <a:highlight>
                  <a:srgbClr val="BDBDBD"/>
                </a:highlight>
                <a:latin typeface="Roboto"/>
                <a:ea typeface="Roboto"/>
                <a:cs typeface="Roboto"/>
                <a:sym typeface="Roboto"/>
              </a:rPr>
              <a:t>Have a representative screenshot of the game</a:t>
            </a:r>
            <a:endParaRPr sz="800">
              <a:highlight>
                <a:srgbClr val="BDBDBD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highlight>
                <a:srgbClr val="BDBDBD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highlight>
                <a:srgbClr val="BDBDBD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Shape 13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63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050">
                <a:latin typeface="Roboto"/>
                <a:ea typeface="Roboto"/>
                <a:cs typeface="Roboto"/>
                <a:sym typeface="Roboto"/>
              </a:rPr>
              <a:t>Manual lvl 3</a:t>
            </a:r>
            <a:r>
              <a:rPr lang="de" sz="105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lang="de" sz="1050">
                <a:latin typeface="Roboto"/>
                <a:ea typeface="Roboto"/>
                <a:cs typeface="Roboto"/>
                <a:sym typeface="Roboto"/>
              </a:rPr>
              <a:t>0 of 10</a:t>
            </a:r>
            <a:r>
              <a:rPr lang="de" sz="800">
                <a:latin typeface="Roboto"/>
                <a:ea typeface="Roboto"/>
                <a:cs typeface="Roboto"/>
                <a:sym typeface="Roboto"/>
              </a:rPr>
              <a:t>Available on Milestone 5</a:t>
            </a:r>
            <a:endParaRPr sz="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>
                <a:highlight>
                  <a:srgbClr val="BDBDBD"/>
                </a:highlight>
                <a:latin typeface="Roboto"/>
                <a:ea typeface="Roboto"/>
                <a:cs typeface="Roboto"/>
                <a:sym typeface="Roboto"/>
              </a:rPr>
              <a:t>Overview of documentation and manual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Shape 1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highlight>
                <a:srgbClr val="BDBDBD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63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050">
                <a:latin typeface="Roboto"/>
                <a:ea typeface="Roboto"/>
                <a:cs typeface="Roboto"/>
                <a:sym typeface="Roboto"/>
              </a:rPr>
              <a:t>Free to Play</a:t>
            </a:r>
            <a:r>
              <a:rPr lang="de" sz="105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lang="de" sz="1050">
                <a:latin typeface="Roboto"/>
                <a:ea typeface="Roboto"/>
                <a:cs typeface="Roboto"/>
                <a:sym typeface="Roboto"/>
              </a:rPr>
              <a:t>0 of 3</a:t>
            </a:r>
            <a:r>
              <a:rPr lang="de" sz="800">
                <a:latin typeface="Roboto"/>
                <a:ea typeface="Roboto"/>
                <a:cs typeface="Roboto"/>
                <a:sym typeface="Roboto"/>
              </a:rPr>
              <a:t>Available on Milestone 5</a:t>
            </a:r>
            <a:endParaRPr sz="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>
                <a:highlight>
                  <a:srgbClr val="E0E0E0"/>
                </a:highlight>
                <a:latin typeface="Roboto"/>
                <a:ea typeface="Roboto"/>
                <a:cs typeface="Roboto"/>
                <a:sym typeface="Roboto"/>
              </a:rPr>
              <a:t>The game is available for download</a:t>
            </a:r>
            <a:endParaRPr sz="800">
              <a:highlight>
                <a:srgbClr val="E0E0E0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highlight>
                <a:srgbClr val="E0E0E0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63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050">
                <a:latin typeface="Roboto"/>
                <a:ea typeface="Roboto"/>
                <a:cs typeface="Roboto"/>
                <a:sym typeface="Roboto"/>
              </a:rPr>
              <a:t>Shall we play a game lvl 6</a:t>
            </a:r>
            <a:r>
              <a:rPr lang="de" sz="105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lang="de" sz="1050">
                <a:latin typeface="Roboto"/>
                <a:ea typeface="Roboto"/>
                <a:cs typeface="Roboto"/>
                <a:sym typeface="Roboto"/>
              </a:rPr>
              <a:t>0 of 5</a:t>
            </a:r>
            <a:r>
              <a:rPr lang="de" sz="800">
                <a:latin typeface="Roboto"/>
                <a:ea typeface="Roboto"/>
                <a:cs typeface="Roboto"/>
                <a:sym typeface="Roboto"/>
              </a:rPr>
              <a:t>Available on Milestone 5</a:t>
            </a:r>
            <a:endParaRPr sz="800">
              <a:latin typeface="Roboto"/>
              <a:ea typeface="Roboto"/>
              <a:cs typeface="Roboto"/>
              <a:sym typeface="Roboto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>
                <a:highlight>
                  <a:srgbClr val="E0E0E0"/>
                </a:highlight>
                <a:latin typeface="Roboto"/>
                <a:ea typeface="Roboto"/>
                <a:cs typeface="Roboto"/>
                <a:sym typeface="Roboto"/>
              </a:rPr>
              <a:t>The audience can play the game during the final demo</a:t>
            </a:r>
            <a:endParaRPr sz="800">
              <a:highlight>
                <a:srgbClr val="E0E0E0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highlight>
                <a:srgbClr val="E0E0E0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63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050">
                <a:latin typeface="Roboto"/>
                <a:ea typeface="Roboto"/>
                <a:cs typeface="Roboto"/>
                <a:sym typeface="Roboto"/>
              </a:rPr>
              <a:t>Website</a:t>
            </a:r>
            <a:r>
              <a:rPr lang="de" sz="105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lang="de" sz="1050">
                <a:latin typeface="Roboto"/>
                <a:ea typeface="Roboto"/>
                <a:cs typeface="Roboto"/>
                <a:sym typeface="Roboto"/>
              </a:rPr>
              <a:t>0 of 5</a:t>
            </a:r>
            <a:r>
              <a:rPr lang="de" sz="800">
                <a:latin typeface="Roboto"/>
                <a:ea typeface="Roboto"/>
                <a:cs typeface="Roboto"/>
                <a:sym typeface="Roboto"/>
              </a:rPr>
              <a:t>Available on Milestone 5</a:t>
            </a:r>
            <a:endParaRPr sz="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>
                <a:highlight>
                  <a:srgbClr val="E0E0E0"/>
                </a:highlight>
                <a:latin typeface="Roboto"/>
                <a:ea typeface="Roboto"/>
                <a:cs typeface="Roboto"/>
                <a:sym typeface="Roboto"/>
              </a:rPr>
              <a:t>The game has a proper website and domain</a:t>
            </a:r>
            <a:endParaRPr sz="800">
              <a:highlight>
                <a:srgbClr val="E0E0E0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63500" marR="127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5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127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de" sz="1050">
                <a:latin typeface="Roboto"/>
                <a:ea typeface="Roboto"/>
                <a:cs typeface="Roboto"/>
                <a:sym typeface="Roboto"/>
              </a:rPr>
              <a:t>Shall we play a game lvl 5</a:t>
            </a:r>
            <a:r>
              <a:rPr lang="de" sz="105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lang="de" sz="1050">
                <a:latin typeface="Roboto"/>
                <a:ea typeface="Roboto"/>
                <a:cs typeface="Roboto"/>
                <a:sym typeface="Roboto"/>
              </a:rPr>
              <a:t>0 of 30</a:t>
            </a:r>
            <a:r>
              <a:rPr lang="de" sz="800">
                <a:latin typeface="Roboto"/>
                <a:ea typeface="Roboto"/>
                <a:cs typeface="Roboto"/>
                <a:sym typeface="Roboto"/>
              </a:rPr>
              <a:t>Available on Milestone 5</a:t>
            </a:r>
            <a:endParaRPr sz="8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127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de" sz="800">
                <a:latin typeface="Roboto"/>
                <a:ea typeface="Roboto"/>
                <a:cs typeface="Roboto"/>
                <a:sym typeface="Roboto"/>
              </a:rPr>
              <a:t>Demo the game in the final presentation</a:t>
            </a:r>
            <a:endParaRPr sz="8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635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de" sz="1050">
                <a:latin typeface="Roboto"/>
                <a:ea typeface="Roboto"/>
                <a:cs typeface="Roboto"/>
                <a:sym typeface="Roboto"/>
              </a:rPr>
              <a:t>Audio</a:t>
            </a:r>
            <a:r>
              <a:rPr lang="de" sz="105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lang="de" sz="1050">
                <a:latin typeface="Roboto"/>
                <a:ea typeface="Roboto"/>
                <a:cs typeface="Roboto"/>
                <a:sym typeface="Roboto"/>
              </a:rPr>
              <a:t>0 of 8</a:t>
            </a:r>
            <a:r>
              <a:rPr lang="de" sz="800">
                <a:latin typeface="Roboto"/>
                <a:ea typeface="Roboto"/>
                <a:cs typeface="Roboto"/>
                <a:sym typeface="Roboto"/>
              </a:rPr>
              <a:t>Available on Milestone 5</a:t>
            </a:r>
            <a:endParaRPr sz="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>
                <a:highlight>
                  <a:srgbClr val="E0E0E0"/>
                </a:highlight>
                <a:latin typeface="Roboto"/>
                <a:ea typeface="Roboto"/>
                <a:cs typeface="Roboto"/>
                <a:sym typeface="Roboto"/>
              </a:rPr>
              <a:t>The game has sound</a:t>
            </a:r>
            <a:endParaRPr sz="800">
              <a:highlight>
                <a:srgbClr val="E0E0E0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highlight>
                <a:srgbClr val="E0E0E0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63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050">
                <a:latin typeface="Roboto"/>
                <a:ea typeface="Roboto"/>
                <a:cs typeface="Roboto"/>
                <a:sym typeface="Roboto"/>
              </a:rPr>
              <a:t>Full screen</a:t>
            </a:r>
            <a:r>
              <a:rPr lang="de" sz="105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lang="de" sz="1050">
                <a:latin typeface="Roboto"/>
                <a:ea typeface="Roboto"/>
                <a:cs typeface="Roboto"/>
                <a:sym typeface="Roboto"/>
              </a:rPr>
              <a:t>0 of 3</a:t>
            </a:r>
            <a:r>
              <a:rPr lang="de" sz="800">
                <a:latin typeface="Roboto"/>
                <a:ea typeface="Roboto"/>
                <a:cs typeface="Roboto"/>
                <a:sym typeface="Roboto"/>
              </a:rPr>
              <a:t>Available on Milestone 5</a:t>
            </a:r>
            <a:endParaRPr sz="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>
                <a:highlight>
                  <a:srgbClr val="E0E0E0"/>
                </a:highlight>
                <a:latin typeface="Roboto"/>
                <a:ea typeface="Roboto"/>
                <a:cs typeface="Roboto"/>
                <a:sym typeface="Roboto"/>
              </a:rPr>
              <a:t>The game has a resolution-independent full-screen mode</a:t>
            </a:r>
            <a:endParaRPr sz="800">
              <a:highlight>
                <a:srgbClr val="E0E0E0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highlight>
                <a:srgbClr val="E0E0E0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63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050">
                <a:latin typeface="Roboto"/>
                <a:ea typeface="Roboto"/>
                <a:cs typeface="Roboto"/>
                <a:sym typeface="Roboto"/>
              </a:rPr>
              <a:t>Eye candy</a:t>
            </a:r>
            <a:r>
              <a:rPr lang="de" sz="105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lang="de" sz="1050">
                <a:latin typeface="Roboto"/>
                <a:ea typeface="Roboto"/>
                <a:cs typeface="Roboto"/>
                <a:sym typeface="Roboto"/>
              </a:rPr>
              <a:t>0 of 8</a:t>
            </a:r>
            <a:r>
              <a:rPr lang="de" sz="800">
                <a:latin typeface="Roboto"/>
                <a:ea typeface="Roboto"/>
                <a:cs typeface="Roboto"/>
                <a:sym typeface="Roboto"/>
              </a:rPr>
              <a:t>Available on Milestone 5</a:t>
            </a:r>
            <a:endParaRPr sz="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>
                <a:highlight>
                  <a:srgbClr val="E0E0E0"/>
                </a:highlight>
                <a:latin typeface="Roboto"/>
                <a:ea typeface="Roboto"/>
                <a:cs typeface="Roboto"/>
                <a:sym typeface="Roboto"/>
              </a:rPr>
              <a:t>The game is especially nice to look at</a:t>
            </a:r>
            <a:endParaRPr sz="800">
              <a:highlight>
                <a:srgbClr val="E0E0E0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highlight>
                <a:srgbClr val="E0E0E0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63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050">
                <a:latin typeface="Roboto"/>
                <a:ea typeface="Roboto"/>
                <a:cs typeface="Roboto"/>
                <a:sym typeface="Roboto"/>
              </a:rPr>
              <a:t>Intro</a:t>
            </a:r>
            <a:r>
              <a:rPr lang="de" sz="105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lang="de" sz="1050">
                <a:latin typeface="Roboto"/>
                <a:ea typeface="Roboto"/>
                <a:cs typeface="Roboto"/>
                <a:sym typeface="Roboto"/>
              </a:rPr>
              <a:t>0 of 3</a:t>
            </a:r>
            <a:r>
              <a:rPr lang="de" sz="800">
                <a:latin typeface="Roboto"/>
                <a:ea typeface="Roboto"/>
                <a:cs typeface="Roboto"/>
                <a:sym typeface="Roboto"/>
              </a:rPr>
              <a:t>Available on Milestone 5</a:t>
            </a:r>
            <a:endParaRPr sz="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>
                <a:highlight>
                  <a:srgbClr val="E0E0E0"/>
                </a:highlight>
                <a:latin typeface="Roboto"/>
                <a:ea typeface="Roboto"/>
                <a:cs typeface="Roboto"/>
                <a:sym typeface="Roboto"/>
              </a:rPr>
              <a:t>The game has an intro</a:t>
            </a:r>
            <a:endParaRPr sz="800">
              <a:highlight>
                <a:srgbClr val="E0E0E0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highlight>
                <a:srgbClr val="E0E0E0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highlight>
                <a:srgbClr val="E0E0E0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>
                <a:highlight>
                  <a:srgbClr val="E0E0E0"/>
                </a:highlight>
                <a:latin typeface="Roboto"/>
                <a:ea typeface="Roboto"/>
                <a:cs typeface="Roboto"/>
                <a:sym typeface="Roboto"/>
              </a:rPr>
              <a:t>Sagen dass server adresse auf website ist!</a:t>
            </a:r>
            <a:endParaRPr sz="800">
              <a:highlight>
                <a:srgbClr val="E0E0E0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highlight>
                <a:srgbClr val="E0E0E0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highlight>
                <a:srgbClr val="E0E0E0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Shape 1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highlight>
                <a:srgbClr val="BDBDBD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63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050">
                <a:latin typeface="Roboto"/>
                <a:ea typeface="Roboto"/>
                <a:cs typeface="Roboto"/>
                <a:sym typeface="Roboto"/>
              </a:rPr>
              <a:t>Free to Play</a:t>
            </a:r>
            <a:r>
              <a:rPr lang="de" sz="105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lang="de" sz="1050">
                <a:latin typeface="Roboto"/>
                <a:ea typeface="Roboto"/>
                <a:cs typeface="Roboto"/>
                <a:sym typeface="Roboto"/>
              </a:rPr>
              <a:t>0 of 3</a:t>
            </a:r>
            <a:r>
              <a:rPr lang="de" sz="800">
                <a:latin typeface="Roboto"/>
                <a:ea typeface="Roboto"/>
                <a:cs typeface="Roboto"/>
                <a:sym typeface="Roboto"/>
              </a:rPr>
              <a:t>Available on Milestone 5</a:t>
            </a:r>
            <a:endParaRPr sz="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>
                <a:highlight>
                  <a:srgbClr val="E0E0E0"/>
                </a:highlight>
                <a:latin typeface="Roboto"/>
                <a:ea typeface="Roboto"/>
                <a:cs typeface="Roboto"/>
                <a:sym typeface="Roboto"/>
              </a:rPr>
              <a:t>The game is available for download</a:t>
            </a:r>
            <a:endParaRPr sz="800">
              <a:highlight>
                <a:srgbClr val="E0E0E0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highlight>
                <a:srgbClr val="E0E0E0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63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050">
                <a:latin typeface="Roboto"/>
                <a:ea typeface="Roboto"/>
                <a:cs typeface="Roboto"/>
                <a:sym typeface="Roboto"/>
              </a:rPr>
              <a:t>Shall we play a game lvl 6</a:t>
            </a:r>
            <a:r>
              <a:rPr lang="de" sz="105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lang="de" sz="1050">
                <a:latin typeface="Roboto"/>
                <a:ea typeface="Roboto"/>
                <a:cs typeface="Roboto"/>
                <a:sym typeface="Roboto"/>
              </a:rPr>
              <a:t>0 of 5</a:t>
            </a:r>
            <a:r>
              <a:rPr lang="de" sz="800">
                <a:latin typeface="Roboto"/>
                <a:ea typeface="Roboto"/>
                <a:cs typeface="Roboto"/>
                <a:sym typeface="Roboto"/>
              </a:rPr>
              <a:t>Available on Milestone 5</a:t>
            </a:r>
            <a:endParaRPr sz="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>
                <a:highlight>
                  <a:srgbClr val="E0E0E0"/>
                </a:highlight>
                <a:latin typeface="Roboto"/>
                <a:ea typeface="Roboto"/>
                <a:cs typeface="Roboto"/>
                <a:sym typeface="Roboto"/>
              </a:rPr>
              <a:t>The audience can play the game during the final demo</a:t>
            </a:r>
            <a:endParaRPr sz="800">
              <a:highlight>
                <a:srgbClr val="E0E0E0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highlight>
                <a:srgbClr val="E0E0E0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63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050">
                <a:latin typeface="Roboto"/>
                <a:ea typeface="Roboto"/>
                <a:cs typeface="Roboto"/>
                <a:sym typeface="Roboto"/>
              </a:rPr>
              <a:t>Website</a:t>
            </a:r>
            <a:r>
              <a:rPr lang="de" sz="105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lang="de" sz="1050">
                <a:latin typeface="Roboto"/>
                <a:ea typeface="Roboto"/>
                <a:cs typeface="Roboto"/>
                <a:sym typeface="Roboto"/>
              </a:rPr>
              <a:t>0 of 5</a:t>
            </a:r>
            <a:r>
              <a:rPr lang="de" sz="800">
                <a:latin typeface="Roboto"/>
                <a:ea typeface="Roboto"/>
                <a:cs typeface="Roboto"/>
                <a:sym typeface="Roboto"/>
              </a:rPr>
              <a:t>Available on Milestone 5</a:t>
            </a:r>
            <a:endParaRPr sz="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>
                <a:highlight>
                  <a:srgbClr val="E0E0E0"/>
                </a:highlight>
                <a:latin typeface="Roboto"/>
                <a:ea typeface="Roboto"/>
                <a:cs typeface="Roboto"/>
                <a:sym typeface="Roboto"/>
              </a:rPr>
              <a:t>The game has a proper website and domain</a:t>
            </a:r>
            <a:endParaRPr sz="800">
              <a:highlight>
                <a:srgbClr val="E0E0E0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63500" marR="127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5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127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de" sz="1050">
                <a:latin typeface="Roboto"/>
                <a:ea typeface="Roboto"/>
                <a:cs typeface="Roboto"/>
                <a:sym typeface="Roboto"/>
              </a:rPr>
              <a:t>Shall we play a game lvl 5</a:t>
            </a:r>
            <a:r>
              <a:rPr lang="de" sz="105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lang="de" sz="1050">
                <a:latin typeface="Roboto"/>
                <a:ea typeface="Roboto"/>
                <a:cs typeface="Roboto"/>
                <a:sym typeface="Roboto"/>
              </a:rPr>
              <a:t>0 of 30</a:t>
            </a:r>
            <a:r>
              <a:rPr lang="de" sz="800">
                <a:latin typeface="Roboto"/>
                <a:ea typeface="Roboto"/>
                <a:cs typeface="Roboto"/>
                <a:sym typeface="Roboto"/>
              </a:rPr>
              <a:t>Available on Milestone 5</a:t>
            </a:r>
            <a:endParaRPr sz="8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127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de" sz="800">
                <a:latin typeface="Roboto"/>
                <a:ea typeface="Roboto"/>
                <a:cs typeface="Roboto"/>
                <a:sym typeface="Roboto"/>
              </a:rPr>
              <a:t>Demo the game in the final presentation</a:t>
            </a:r>
            <a:endParaRPr sz="8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635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de" sz="1050">
                <a:latin typeface="Roboto"/>
                <a:ea typeface="Roboto"/>
                <a:cs typeface="Roboto"/>
                <a:sym typeface="Roboto"/>
              </a:rPr>
              <a:t>Audio</a:t>
            </a:r>
            <a:r>
              <a:rPr lang="de" sz="105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lang="de" sz="1050">
                <a:latin typeface="Roboto"/>
                <a:ea typeface="Roboto"/>
                <a:cs typeface="Roboto"/>
                <a:sym typeface="Roboto"/>
              </a:rPr>
              <a:t>0 of 8</a:t>
            </a:r>
            <a:r>
              <a:rPr lang="de" sz="800">
                <a:latin typeface="Roboto"/>
                <a:ea typeface="Roboto"/>
                <a:cs typeface="Roboto"/>
                <a:sym typeface="Roboto"/>
              </a:rPr>
              <a:t>Available on Milestone 5</a:t>
            </a:r>
            <a:endParaRPr sz="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>
                <a:highlight>
                  <a:srgbClr val="E0E0E0"/>
                </a:highlight>
                <a:latin typeface="Roboto"/>
                <a:ea typeface="Roboto"/>
                <a:cs typeface="Roboto"/>
                <a:sym typeface="Roboto"/>
              </a:rPr>
              <a:t>The game has sound</a:t>
            </a:r>
            <a:endParaRPr sz="800">
              <a:highlight>
                <a:srgbClr val="E0E0E0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highlight>
                <a:srgbClr val="E0E0E0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63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050">
                <a:latin typeface="Roboto"/>
                <a:ea typeface="Roboto"/>
                <a:cs typeface="Roboto"/>
                <a:sym typeface="Roboto"/>
              </a:rPr>
              <a:t>Full screen</a:t>
            </a:r>
            <a:r>
              <a:rPr lang="de" sz="105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lang="de" sz="1050">
                <a:latin typeface="Roboto"/>
                <a:ea typeface="Roboto"/>
                <a:cs typeface="Roboto"/>
                <a:sym typeface="Roboto"/>
              </a:rPr>
              <a:t>0 of 3</a:t>
            </a:r>
            <a:r>
              <a:rPr lang="de" sz="800">
                <a:latin typeface="Roboto"/>
                <a:ea typeface="Roboto"/>
                <a:cs typeface="Roboto"/>
                <a:sym typeface="Roboto"/>
              </a:rPr>
              <a:t>Available on Milestone 5</a:t>
            </a:r>
            <a:endParaRPr sz="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>
                <a:highlight>
                  <a:srgbClr val="E0E0E0"/>
                </a:highlight>
                <a:latin typeface="Roboto"/>
                <a:ea typeface="Roboto"/>
                <a:cs typeface="Roboto"/>
                <a:sym typeface="Roboto"/>
              </a:rPr>
              <a:t>The game has a resolution-independent full-screen mode</a:t>
            </a:r>
            <a:endParaRPr sz="800">
              <a:highlight>
                <a:srgbClr val="E0E0E0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highlight>
                <a:srgbClr val="E0E0E0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63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050">
                <a:latin typeface="Roboto"/>
                <a:ea typeface="Roboto"/>
                <a:cs typeface="Roboto"/>
                <a:sym typeface="Roboto"/>
              </a:rPr>
              <a:t>Eye candy</a:t>
            </a:r>
            <a:r>
              <a:rPr lang="de" sz="105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lang="de" sz="1050">
                <a:latin typeface="Roboto"/>
                <a:ea typeface="Roboto"/>
                <a:cs typeface="Roboto"/>
                <a:sym typeface="Roboto"/>
              </a:rPr>
              <a:t>0 of 8</a:t>
            </a:r>
            <a:r>
              <a:rPr lang="de" sz="800">
                <a:latin typeface="Roboto"/>
                <a:ea typeface="Roboto"/>
                <a:cs typeface="Roboto"/>
                <a:sym typeface="Roboto"/>
              </a:rPr>
              <a:t>Available on Milestone 5</a:t>
            </a:r>
            <a:endParaRPr sz="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>
                <a:highlight>
                  <a:srgbClr val="E0E0E0"/>
                </a:highlight>
                <a:latin typeface="Roboto"/>
                <a:ea typeface="Roboto"/>
                <a:cs typeface="Roboto"/>
                <a:sym typeface="Roboto"/>
              </a:rPr>
              <a:t>The game is especially nice to look at</a:t>
            </a:r>
            <a:endParaRPr sz="800">
              <a:highlight>
                <a:srgbClr val="E0E0E0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highlight>
                <a:srgbClr val="E0E0E0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63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050">
                <a:latin typeface="Roboto"/>
                <a:ea typeface="Roboto"/>
                <a:cs typeface="Roboto"/>
                <a:sym typeface="Roboto"/>
              </a:rPr>
              <a:t>Intro</a:t>
            </a:r>
            <a:r>
              <a:rPr lang="de" sz="105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lang="de" sz="1050">
                <a:latin typeface="Roboto"/>
                <a:ea typeface="Roboto"/>
                <a:cs typeface="Roboto"/>
                <a:sym typeface="Roboto"/>
              </a:rPr>
              <a:t>0 of 3</a:t>
            </a:r>
            <a:r>
              <a:rPr lang="de" sz="800">
                <a:latin typeface="Roboto"/>
                <a:ea typeface="Roboto"/>
                <a:cs typeface="Roboto"/>
                <a:sym typeface="Roboto"/>
              </a:rPr>
              <a:t>Available on Milestone 5</a:t>
            </a:r>
            <a:endParaRPr sz="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>
                <a:highlight>
                  <a:srgbClr val="E0E0E0"/>
                </a:highlight>
                <a:latin typeface="Roboto"/>
                <a:ea typeface="Roboto"/>
                <a:cs typeface="Roboto"/>
                <a:sym typeface="Roboto"/>
              </a:rPr>
              <a:t>The game has an intro</a:t>
            </a:r>
            <a:endParaRPr sz="800">
              <a:highlight>
                <a:srgbClr val="E0E0E0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highlight>
                <a:srgbClr val="E0E0E0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highlight>
                <a:srgbClr val="E0E0E0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>
                <a:highlight>
                  <a:srgbClr val="E0E0E0"/>
                </a:highlight>
                <a:latin typeface="Roboto"/>
                <a:ea typeface="Roboto"/>
                <a:cs typeface="Roboto"/>
                <a:sym typeface="Roboto"/>
              </a:rPr>
              <a:t>Sagen dass server adresse auf website ist!</a:t>
            </a:r>
            <a:endParaRPr sz="800">
              <a:highlight>
                <a:srgbClr val="E0E0E0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highlight>
                <a:srgbClr val="E0E0E0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highlight>
                <a:srgbClr val="E0E0E0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1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Relationship Id="rId4" Type="http://schemas.openxmlformats.org/officeDocument/2006/relationships/image" Target="../media/image12.png"/><Relationship Id="rId5" Type="http://schemas.openxmlformats.org/officeDocument/2006/relationships/image" Target="../media/image1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Relationship Id="rId4" Type="http://schemas.openxmlformats.org/officeDocument/2006/relationships/image" Target="../media/image8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Relationship Id="rId4" Type="http://schemas.openxmlformats.org/officeDocument/2006/relationships/image" Target="../media/image11.png"/><Relationship Id="rId5" Type="http://schemas.openxmlformats.org/officeDocument/2006/relationships/image" Target="../media/image10.png"/><Relationship Id="rId6" Type="http://schemas.openxmlformats.org/officeDocument/2006/relationships/image" Target="../media/image15.png"/><Relationship Id="rId7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13.png"/><Relationship Id="rId5" Type="http://schemas.openxmlformats.org/officeDocument/2006/relationships/image" Target="../media/image5.png"/><Relationship Id="rId6" Type="http://schemas.openxmlformats.org/officeDocument/2006/relationships/image" Target="../media/image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Relationship Id="rId4" Type="http://schemas.openxmlformats.org/officeDocument/2006/relationships/image" Target="../media/image5.png"/><Relationship Id="rId5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Relationship Id="rId4" Type="http://schemas.openxmlformats.org/officeDocument/2006/relationships/image" Target="../media/image2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Relationship Id="rId4" Type="http://schemas.openxmlformats.org/officeDocument/2006/relationships/image" Target="../media/image3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Relationship Id="rId4" Type="http://schemas.openxmlformats.org/officeDocument/2006/relationships/image" Target="../media/image2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Relationship Id="rId4" Type="http://schemas.openxmlformats.org/officeDocument/2006/relationships/image" Target="../media/image7.png"/><Relationship Id="rId5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Relationship Id="rId4" Type="http://schemas.openxmlformats.org/officeDocument/2006/relationships/image" Target="../media/image1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D373C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/>
          <p:nvPr>
            <p:ph type="title"/>
          </p:nvPr>
        </p:nvSpPr>
        <p:spPr>
          <a:xfrm>
            <a:off x="190275" y="1969550"/>
            <a:ext cx="8031900" cy="52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36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Meilenstein 5</a:t>
            </a:r>
            <a:endParaRPr sz="36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57" name="Shape 57"/>
          <p:cNvCxnSpPr/>
          <p:nvPr/>
        </p:nvCxnSpPr>
        <p:spPr>
          <a:xfrm>
            <a:off x="5550" y="2571750"/>
            <a:ext cx="9132900" cy="0"/>
          </a:xfrm>
          <a:prstGeom prst="straightConnector1">
            <a:avLst/>
          </a:prstGeom>
          <a:noFill/>
          <a:ln cap="flat" cmpd="sng" w="38100">
            <a:solidFill>
              <a:srgbClr val="AEE3DD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" name="Shape 58"/>
          <p:cNvSpPr txBox="1"/>
          <p:nvPr/>
        </p:nvSpPr>
        <p:spPr>
          <a:xfrm>
            <a:off x="190275" y="2647950"/>
            <a:ext cx="3077700" cy="115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rgbClr val="B7F0E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Gruppe 12</a:t>
            </a:r>
            <a:endParaRPr sz="1800">
              <a:solidFill>
                <a:srgbClr val="B7F0E9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 u="sng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Jannik Jaberg</a:t>
            </a:r>
            <a:endParaRPr sz="1100" u="sng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 u="sng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Isabel Geissmann</a:t>
            </a:r>
            <a:endParaRPr sz="1100" u="sng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 u="sng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Nikolai Rutz</a:t>
            </a:r>
            <a:endParaRPr sz="1100" u="sng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 u="sng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Pascal Bürklin</a:t>
            </a:r>
            <a:endParaRPr sz="1100" u="sng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9" name="Shape 59"/>
          <p:cNvSpPr txBox="1"/>
          <p:nvPr/>
        </p:nvSpPr>
        <p:spPr>
          <a:xfrm>
            <a:off x="5960550" y="2245550"/>
            <a:ext cx="3000000" cy="24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cs108 Programmierprojekt, FS18</a:t>
            </a:r>
            <a:endParaRPr/>
          </a:p>
        </p:txBody>
      </p:sp>
      <p:pic>
        <p:nvPicPr>
          <p:cNvPr id="60" name="Shape 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950" y="152400"/>
            <a:ext cx="2120975" cy="67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Shape 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89225" y="2724150"/>
            <a:ext cx="2318925" cy="2318925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Shape 62"/>
          <p:cNvSpPr txBox="1"/>
          <p:nvPr/>
        </p:nvSpPr>
        <p:spPr>
          <a:xfrm>
            <a:off x="1359752" y="2592351"/>
            <a:ext cx="1469700" cy="44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Minions of Java</a:t>
            </a:r>
            <a:endParaRPr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A5D7D2"/>
        </a:solid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/>
          <p:nvPr/>
        </p:nvSpPr>
        <p:spPr>
          <a:xfrm>
            <a:off x="0" y="0"/>
            <a:ext cx="9144000" cy="4971600"/>
          </a:xfrm>
          <a:prstGeom prst="rect">
            <a:avLst/>
          </a:prstGeom>
          <a:solidFill>
            <a:srgbClr val="2D373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 </a:t>
            </a:r>
            <a:endParaRPr/>
          </a:p>
        </p:txBody>
      </p:sp>
      <p:sp>
        <p:nvSpPr>
          <p:cNvPr id="183" name="Shape 183"/>
          <p:cNvSpPr txBox="1"/>
          <p:nvPr/>
        </p:nvSpPr>
        <p:spPr>
          <a:xfrm>
            <a:off x="0" y="4971600"/>
            <a:ext cx="815700" cy="1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FS 2018</a:t>
            </a:r>
            <a:endParaRPr sz="1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84" name="Shape 184"/>
          <p:cNvCxnSpPr/>
          <p:nvPr/>
        </p:nvCxnSpPr>
        <p:spPr>
          <a:xfrm>
            <a:off x="0" y="4971463"/>
            <a:ext cx="9174000" cy="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5" name="Shape 185"/>
          <p:cNvSpPr txBox="1"/>
          <p:nvPr/>
        </p:nvSpPr>
        <p:spPr>
          <a:xfrm>
            <a:off x="76200" y="76200"/>
            <a:ext cx="38241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45720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Technologien</a:t>
            </a:r>
            <a:endParaRPr sz="2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86" name="Shape 186"/>
          <p:cNvCxnSpPr/>
          <p:nvPr/>
        </p:nvCxnSpPr>
        <p:spPr>
          <a:xfrm>
            <a:off x="5550" y="590550"/>
            <a:ext cx="9132900" cy="0"/>
          </a:xfrm>
          <a:prstGeom prst="straightConnector1">
            <a:avLst/>
          </a:prstGeom>
          <a:noFill/>
          <a:ln cap="flat" cmpd="sng" w="38100">
            <a:solidFill>
              <a:srgbClr val="AEE3DD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87" name="Shape 1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656" y="148051"/>
            <a:ext cx="321650" cy="321650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Shape 188"/>
          <p:cNvSpPr txBox="1"/>
          <p:nvPr/>
        </p:nvSpPr>
        <p:spPr>
          <a:xfrm>
            <a:off x="3460125" y="1333300"/>
            <a:ext cx="1766100" cy="52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2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Realtime</a:t>
            </a:r>
            <a:endParaRPr sz="2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9" name="Shape 189"/>
          <p:cNvSpPr txBox="1"/>
          <p:nvPr/>
        </p:nvSpPr>
        <p:spPr>
          <a:xfrm>
            <a:off x="1994625" y="884650"/>
            <a:ext cx="15417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3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MVC</a:t>
            </a:r>
            <a:endParaRPr sz="3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0" name="Shape 190"/>
          <p:cNvSpPr txBox="1"/>
          <p:nvPr/>
        </p:nvSpPr>
        <p:spPr>
          <a:xfrm>
            <a:off x="474300" y="1790500"/>
            <a:ext cx="43572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2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Entity-Component-System</a:t>
            </a:r>
            <a:endParaRPr sz="2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1" name="Shape 191"/>
          <p:cNvSpPr txBox="1"/>
          <p:nvPr/>
        </p:nvSpPr>
        <p:spPr>
          <a:xfrm>
            <a:off x="3688725" y="2400100"/>
            <a:ext cx="3518700" cy="52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2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Advanced Networking</a:t>
            </a:r>
            <a:endParaRPr sz="2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2" name="Shape 192"/>
          <p:cNvSpPr txBox="1"/>
          <p:nvPr/>
        </p:nvSpPr>
        <p:spPr>
          <a:xfrm>
            <a:off x="400125" y="3085900"/>
            <a:ext cx="2742600" cy="52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2400">
                <a:solidFill>
                  <a:srgbClr val="00FF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Mantis-Bugtracker</a:t>
            </a:r>
            <a:endParaRPr sz="2400">
              <a:solidFill>
                <a:srgbClr val="00FF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3" name="Shape 193"/>
          <p:cNvSpPr txBox="1"/>
          <p:nvPr/>
        </p:nvSpPr>
        <p:spPr>
          <a:xfrm>
            <a:off x="5441325" y="1104700"/>
            <a:ext cx="1766100" cy="52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2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Checkstyle</a:t>
            </a:r>
            <a:endParaRPr sz="2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4" name="Shape 194"/>
          <p:cNvSpPr txBox="1"/>
          <p:nvPr/>
        </p:nvSpPr>
        <p:spPr>
          <a:xfrm>
            <a:off x="352125" y="2400100"/>
            <a:ext cx="3518700" cy="52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2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custom map-rendering</a:t>
            </a:r>
            <a:endParaRPr sz="2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5" name="Shape 195"/>
          <p:cNvSpPr txBox="1"/>
          <p:nvPr/>
        </p:nvSpPr>
        <p:spPr>
          <a:xfrm>
            <a:off x="5090000" y="1832500"/>
            <a:ext cx="3121500" cy="52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2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Isometric View</a:t>
            </a:r>
            <a:endParaRPr sz="2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6" name="Shape 196"/>
          <p:cNvSpPr txBox="1"/>
          <p:nvPr/>
        </p:nvSpPr>
        <p:spPr>
          <a:xfrm>
            <a:off x="3002925" y="2933500"/>
            <a:ext cx="1766100" cy="52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2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Entities</a:t>
            </a:r>
            <a:endParaRPr sz="2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7" name="Shape 197"/>
          <p:cNvSpPr txBox="1"/>
          <p:nvPr/>
        </p:nvSpPr>
        <p:spPr>
          <a:xfrm>
            <a:off x="4831725" y="2781100"/>
            <a:ext cx="1766100" cy="52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2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Log4J</a:t>
            </a:r>
            <a:endParaRPr sz="2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8" name="Shape 198"/>
          <p:cNvSpPr txBox="1"/>
          <p:nvPr/>
        </p:nvSpPr>
        <p:spPr>
          <a:xfrm>
            <a:off x="4679325" y="3466900"/>
            <a:ext cx="1766100" cy="52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2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JavaFX</a:t>
            </a:r>
            <a:endParaRPr sz="2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9" name="Shape 199"/>
          <p:cNvSpPr txBox="1"/>
          <p:nvPr/>
        </p:nvSpPr>
        <p:spPr>
          <a:xfrm>
            <a:off x="2850525" y="3543100"/>
            <a:ext cx="1766100" cy="52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2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UnitTest</a:t>
            </a:r>
            <a:endParaRPr sz="2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0" name="Shape 200"/>
          <p:cNvSpPr txBox="1"/>
          <p:nvPr/>
        </p:nvSpPr>
        <p:spPr>
          <a:xfrm>
            <a:off x="4097400" y="4971475"/>
            <a:ext cx="5046600" cy="18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Programmierprojekt (cs108) - Meilenstein 5 - Gruppe 12  15</a:t>
            </a:r>
            <a:endParaRPr sz="1000"/>
          </a:p>
        </p:txBody>
      </p:sp>
      <p:sp>
        <p:nvSpPr>
          <p:cNvPr id="201" name="Shape 201"/>
          <p:cNvSpPr txBox="1"/>
          <p:nvPr/>
        </p:nvSpPr>
        <p:spPr>
          <a:xfrm>
            <a:off x="1021725" y="3695500"/>
            <a:ext cx="1766100" cy="52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2400">
                <a:solidFill>
                  <a:srgbClr val="FF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TestFX</a:t>
            </a:r>
            <a:endParaRPr sz="2400">
              <a:solidFill>
                <a:srgbClr val="FF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2" name="Shape 202"/>
          <p:cNvSpPr txBox="1"/>
          <p:nvPr/>
        </p:nvSpPr>
        <p:spPr>
          <a:xfrm>
            <a:off x="6175650" y="2898613"/>
            <a:ext cx="1766100" cy="52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2400">
                <a:solidFill>
                  <a:srgbClr val="FF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Mockito</a:t>
            </a:r>
            <a:endParaRPr sz="2400">
              <a:solidFill>
                <a:srgbClr val="FF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3" name="Shape 203"/>
          <p:cNvSpPr txBox="1"/>
          <p:nvPr/>
        </p:nvSpPr>
        <p:spPr>
          <a:xfrm>
            <a:off x="2787825" y="4028675"/>
            <a:ext cx="2697600" cy="52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rgbClr val="00FF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ApacheLANG commons</a:t>
            </a:r>
            <a:endParaRPr sz="1800">
              <a:solidFill>
                <a:srgbClr val="00FF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4" name="Shape 204"/>
          <p:cNvSpPr txBox="1"/>
          <p:nvPr/>
        </p:nvSpPr>
        <p:spPr>
          <a:xfrm>
            <a:off x="6508125" y="3543100"/>
            <a:ext cx="1054500" cy="52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3000">
                <a:solidFill>
                  <a:srgbClr val="00FF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CI</a:t>
            </a:r>
            <a:endParaRPr sz="3000">
              <a:solidFill>
                <a:srgbClr val="00FF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5" name="Shape 205"/>
          <p:cNvSpPr txBox="1"/>
          <p:nvPr/>
        </p:nvSpPr>
        <p:spPr>
          <a:xfrm>
            <a:off x="5391025" y="76200"/>
            <a:ext cx="36768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Lessons learned</a:t>
            </a:r>
            <a:endParaRPr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A5D7D2"/>
        </a:solidFill>
      </p:bgPr>
    </p:bg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/>
          <p:nvPr/>
        </p:nvSpPr>
        <p:spPr>
          <a:xfrm>
            <a:off x="0" y="0"/>
            <a:ext cx="9144000" cy="4971600"/>
          </a:xfrm>
          <a:prstGeom prst="rect">
            <a:avLst/>
          </a:prstGeom>
          <a:solidFill>
            <a:srgbClr val="2D373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 </a:t>
            </a:r>
            <a:endParaRPr/>
          </a:p>
        </p:txBody>
      </p:sp>
      <p:sp>
        <p:nvSpPr>
          <p:cNvPr id="211" name="Shape 211"/>
          <p:cNvSpPr txBox="1"/>
          <p:nvPr/>
        </p:nvSpPr>
        <p:spPr>
          <a:xfrm>
            <a:off x="0" y="4971600"/>
            <a:ext cx="815700" cy="1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FS 2018</a:t>
            </a:r>
            <a:endParaRPr sz="1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212" name="Shape 212"/>
          <p:cNvCxnSpPr/>
          <p:nvPr/>
        </p:nvCxnSpPr>
        <p:spPr>
          <a:xfrm>
            <a:off x="0" y="4971463"/>
            <a:ext cx="9174000" cy="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3" name="Shape 213"/>
          <p:cNvSpPr txBox="1"/>
          <p:nvPr/>
        </p:nvSpPr>
        <p:spPr>
          <a:xfrm>
            <a:off x="76200" y="76200"/>
            <a:ext cx="60393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45720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Qualitäts-Sicherung</a:t>
            </a:r>
            <a:endParaRPr sz="2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214" name="Shape 214"/>
          <p:cNvCxnSpPr/>
          <p:nvPr/>
        </p:nvCxnSpPr>
        <p:spPr>
          <a:xfrm>
            <a:off x="5550" y="590550"/>
            <a:ext cx="9132900" cy="0"/>
          </a:xfrm>
          <a:prstGeom prst="straightConnector1">
            <a:avLst/>
          </a:prstGeom>
          <a:noFill/>
          <a:ln cap="flat" cmpd="sng" w="38100">
            <a:solidFill>
              <a:srgbClr val="AEE3DD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15" name="Shape 2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656" y="148051"/>
            <a:ext cx="321650" cy="32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Shape 2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475" y="888625"/>
            <a:ext cx="3366250" cy="336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Shape 2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05550" y="888625"/>
            <a:ext cx="3366250" cy="3366250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Shape 218"/>
          <p:cNvSpPr txBox="1"/>
          <p:nvPr/>
        </p:nvSpPr>
        <p:spPr>
          <a:xfrm>
            <a:off x="4097400" y="4971475"/>
            <a:ext cx="5046600" cy="18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Programmierprojekt (cs108) - Meilenstein 5 - Gruppe 12  11</a:t>
            </a:r>
            <a:endParaRPr sz="1000"/>
          </a:p>
        </p:txBody>
      </p:sp>
      <p:sp>
        <p:nvSpPr>
          <p:cNvPr id="219" name="Shape 219"/>
          <p:cNvSpPr txBox="1"/>
          <p:nvPr/>
        </p:nvSpPr>
        <p:spPr>
          <a:xfrm>
            <a:off x="5391025" y="76200"/>
            <a:ext cx="36768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Lessons Learned</a:t>
            </a:r>
            <a:endParaRPr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A5D7D2"/>
        </a:solidFill>
      </p:bgPr>
    </p:bg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/>
          <p:nvPr/>
        </p:nvSpPr>
        <p:spPr>
          <a:xfrm>
            <a:off x="0" y="0"/>
            <a:ext cx="9144000" cy="4971600"/>
          </a:xfrm>
          <a:prstGeom prst="rect">
            <a:avLst/>
          </a:prstGeom>
          <a:solidFill>
            <a:srgbClr val="2D373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 </a:t>
            </a:r>
            <a:endParaRPr/>
          </a:p>
        </p:txBody>
      </p:sp>
      <p:sp>
        <p:nvSpPr>
          <p:cNvPr id="225" name="Shape 225"/>
          <p:cNvSpPr txBox="1"/>
          <p:nvPr/>
        </p:nvSpPr>
        <p:spPr>
          <a:xfrm>
            <a:off x="0" y="4971600"/>
            <a:ext cx="815700" cy="1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FS 2018</a:t>
            </a:r>
            <a:endParaRPr sz="1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226" name="Shape 226"/>
          <p:cNvCxnSpPr/>
          <p:nvPr/>
        </p:nvCxnSpPr>
        <p:spPr>
          <a:xfrm>
            <a:off x="0" y="4971463"/>
            <a:ext cx="9174000" cy="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7" name="Shape 227"/>
          <p:cNvSpPr txBox="1"/>
          <p:nvPr/>
        </p:nvSpPr>
        <p:spPr>
          <a:xfrm>
            <a:off x="76200" y="76200"/>
            <a:ext cx="60393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45720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Qualitäts-Sicherung</a:t>
            </a:r>
            <a:endParaRPr sz="2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228" name="Shape 228"/>
          <p:cNvCxnSpPr/>
          <p:nvPr/>
        </p:nvCxnSpPr>
        <p:spPr>
          <a:xfrm>
            <a:off x="5550" y="590550"/>
            <a:ext cx="9132900" cy="0"/>
          </a:xfrm>
          <a:prstGeom prst="straightConnector1">
            <a:avLst/>
          </a:prstGeom>
          <a:noFill/>
          <a:ln cap="flat" cmpd="sng" w="38100">
            <a:solidFill>
              <a:srgbClr val="AEE3DD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29" name="Shape 2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656" y="148051"/>
            <a:ext cx="321650" cy="3216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0" name="Shape 230"/>
          <p:cNvCxnSpPr/>
          <p:nvPr/>
        </p:nvCxnSpPr>
        <p:spPr>
          <a:xfrm>
            <a:off x="5550" y="4171950"/>
            <a:ext cx="2125200" cy="0"/>
          </a:xfrm>
          <a:prstGeom prst="straightConnector1">
            <a:avLst/>
          </a:prstGeom>
          <a:noFill/>
          <a:ln cap="flat" cmpd="sng" w="76200">
            <a:solidFill>
              <a:srgbClr val="AEE3DD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1" name="Shape 231"/>
          <p:cNvSpPr txBox="1"/>
          <p:nvPr/>
        </p:nvSpPr>
        <p:spPr>
          <a:xfrm>
            <a:off x="76200" y="3668050"/>
            <a:ext cx="2241300" cy="4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MantisBT</a:t>
            </a:r>
            <a:endParaRPr sz="2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32" name="Shape 232"/>
          <p:cNvSpPr txBox="1"/>
          <p:nvPr/>
        </p:nvSpPr>
        <p:spPr>
          <a:xfrm>
            <a:off x="4097400" y="4971475"/>
            <a:ext cx="5046600" cy="18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Programmierprojekt (cs108) - Meilenstein 5 - Gruppe 12  12</a:t>
            </a:r>
            <a:endParaRPr sz="1000"/>
          </a:p>
        </p:txBody>
      </p:sp>
      <p:pic>
        <p:nvPicPr>
          <p:cNvPr id="233" name="Shape 2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63700" y="812447"/>
            <a:ext cx="5046598" cy="2633702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Shape 234"/>
          <p:cNvSpPr txBox="1"/>
          <p:nvPr/>
        </p:nvSpPr>
        <p:spPr>
          <a:xfrm>
            <a:off x="5391025" y="76200"/>
            <a:ext cx="36768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Lessons Learned</a:t>
            </a:r>
            <a:endParaRPr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A5D7D2"/>
        </a:solidFill>
      </p:bgPr>
    </p:bg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/>
          <p:nvPr/>
        </p:nvSpPr>
        <p:spPr>
          <a:xfrm>
            <a:off x="0" y="0"/>
            <a:ext cx="9144000" cy="4971600"/>
          </a:xfrm>
          <a:prstGeom prst="rect">
            <a:avLst/>
          </a:prstGeom>
          <a:solidFill>
            <a:srgbClr val="2D373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 </a:t>
            </a:r>
            <a:endParaRPr/>
          </a:p>
        </p:txBody>
      </p:sp>
      <p:sp>
        <p:nvSpPr>
          <p:cNvPr id="240" name="Shape 240"/>
          <p:cNvSpPr txBox="1"/>
          <p:nvPr/>
        </p:nvSpPr>
        <p:spPr>
          <a:xfrm>
            <a:off x="0" y="4971600"/>
            <a:ext cx="815700" cy="1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FS 2018</a:t>
            </a:r>
            <a:endParaRPr sz="1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241" name="Shape 241"/>
          <p:cNvCxnSpPr/>
          <p:nvPr/>
        </p:nvCxnSpPr>
        <p:spPr>
          <a:xfrm>
            <a:off x="0" y="4971463"/>
            <a:ext cx="9174000" cy="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2" name="Shape 242"/>
          <p:cNvSpPr txBox="1"/>
          <p:nvPr/>
        </p:nvSpPr>
        <p:spPr>
          <a:xfrm>
            <a:off x="76200" y="76200"/>
            <a:ext cx="60393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45720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JUnit</a:t>
            </a:r>
            <a:endParaRPr sz="2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243" name="Shape 243"/>
          <p:cNvCxnSpPr/>
          <p:nvPr/>
        </p:nvCxnSpPr>
        <p:spPr>
          <a:xfrm>
            <a:off x="5550" y="590550"/>
            <a:ext cx="9132900" cy="0"/>
          </a:xfrm>
          <a:prstGeom prst="straightConnector1">
            <a:avLst/>
          </a:prstGeom>
          <a:noFill/>
          <a:ln cap="flat" cmpd="sng" w="38100">
            <a:solidFill>
              <a:srgbClr val="AEE3DD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44" name="Shape 2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656" y="148051"/>
            <a:ext cx="321650" cy="3216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5" name="Shape 245"/>
          <p:cNvCxnSpPr/>
          <p:nvPr/>
        </p:nvCxnSpPr>
        <p:spPr>
          <a:xfrm>
            <a:off x="5550" y="4171950"/>
            <a:ext cx="2125200" cy="0"/>
          </a:xfrm>
          <a:prstGeom prst="straightConnector1">
            <a:avLst/>
          </a:prstGeom>
          <a:noFill/>
          <a:ln cap="flat" cmpd="sng" w="76200">
            <a:solidFill>
              <a:srgbClr val="AEE3DD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6" name="Shape 246"/>
          <p:cNvSpPr txBox="1"/>
          <p:nvPr/>
        </p:nvSpPr>
        <p:spPr>
          <a:xfrm>
            <a:off x="76200" y="3668050"/>
            <a:ext cx="2241300" cy="4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Coverage</a:t>
            </a:r>
            <a:endParaRPr sz="2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47" name="Shape 247"/>
          <p:cNvSpPr txBox="1"/>
          <p:nvPr/>
        </p:nvSpPr>
        <p:spPr>
          <a:xfrm>
            <a:off x="4097400" y="4971475"/>
            <a:ext cx="5046600" cy="18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Programmierprojekt (cs108) - Meilenstein 5 - Gruppe 12  13</a:t>
            </a:r>
            <a:endParaRPr sz="1000"/>
          </a:p>
        </p:txBody>
      </p:sp>
      <p:pic>
        <p:nvPicPr>
          <p:cNvPr id="248" name="Shape 2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05400" y="2336425"/>
            <a:ext cx="5733202" cy="46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Shape 2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20400" y="1689763"/>
            <a:ext cx="5733202" cy="52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Shape 2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20400" y="2941825"/>
            <a:ext cx="5718201" cy="99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Shape 25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720400" y="796077"/>
            <a:ext cx="5733198" cy="774406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Shape 252"/>
          <p:cNvSpPr txBox="1"/>
          <p:nvPr/>
        </p:nvSpPr>
        <p:spPr>
          <a:xfrm>
            <a:off x="5391025" y="76200"/>
            <a:ext cx="36768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Lessons Learned</a:t>
            </a:r>
            <a:endParaRPr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A5D7D2"/>
        </a:solidFill>
      </p:bgPr>
    </p:bg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/>
          <p:nvPr/>
        </p:nvSpPr>
        <p:spPr>
          <a:xfrm>
            <a:off x="0" y="0"/>
            <a:ext cx="9144000" cy="4971600"/>
          </a:xfrm>
          <a:prstGeom prst="rect">
            <a:avLst/>
          </a:prstGeom>
          <a:solidFill>
            <a:srgbClr val="2D373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Shape 258"/>
          <p:cNvSpPr txBox="1"/>
          <p:nvPr/>
        </p:nvSpPr>
        <p:spPr>
          <a:xfrm>
            <a:off x="0" y="4971600"/>
            <a:ext cx="815700" cy="1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FS 2018</a:t>
            </a:r>
            <a:endParaRPr sz="1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259" name="Shape 259"/>
          <p:cNvCxnSpPr/>
          <p:nvPr/>
        </p:nvCxnSpPr>
        <p:spPr>
          <a:xfrm>
            <a:off x="0" y="4971463"/>
            <a:ext cx="9174000" cy="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0" name="Shape 260"/>
          <p:cNvSpPr txBox="1"/>
          <p:nvPr/>
        </p:nvSpPr>
        <p:spPr>
          <a:xfrm>
            <a:off x="4097400" y="4971475"/>
            <a:ext cx="5046600" cy="18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Programmierprojekt (cs108) - Meilenstein 5 - Gruppe 12	   3</a:t>
            </a:r>
            <a:endParaRPr sz="1000"/>
          </a:p>
        </p:txBody>
      </p:sp>
      <p:sp>
        <p:nvSpPr>
          <p:cNvPr id="261" name="Shape 261"/>
          <p:cNvSpPr txBox="1"/>
          <p:nvPr/>
        </p:nvSpPr>
        <p:spPr>
          <a:xfrm>
            <a:off x="76200" y="76200"/>
            <a:ext cx="61827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45720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We are smarter now</a:t>
            </a:r>
            <a:endParaRPr sz="2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262" name="Shape 262"/>
          <p:cNvCxnSpPr/>
          <p:nvPr/>
        </p:nvCxnSpPr>
        <p:spPr>
          <a:xfrm>
            <a:off x="5550" y="590550"/>
            <a:ext cx="9132900" cy="0"/>
          </a:xfrm>
          <a:prstGeom prst="straightConnector1">
            <a:avLst/>
          </a:prstGeom>
          <a:noFill/>
          <a:ln cap="flat" cmpd="sng" w="38100">
            <a:solidFill>
              <a:srgbClr val="AEE3DD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63" name="Shape 2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398" y="147726"/>
            <a:ext cx="321650" cy="321650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Shape 264"/>
          <p:cNvSpPr txBox="1"/>
          <p:nvPr/>
        </p:nvSpPr>
        <p:spPr>
          <a:xfrm>
            <a:off x="5700" y="695025"/>
            <a:ext cx="9132900" cy="412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3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Qualitätsmanagement</a:t>
            </a:r>
            <a:endParaRPr sz="3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65" name="Shape 265"/>
          <p:cNvSpPr txBox="1"/>
          <p:nvPr/>
        </p:nvSpPr>
        <p:spPr>
          <a:xfrm>
            <a:off x="5391025" y="76200"/>
            <a:ext cx="36768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Lessons Learned</a:t>
            </a:r>
            <a:endParaRPr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A5D7D2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/>
          <p:nvPr/>
        </p:nvSpPr>
        <p:spPr>
          <a:xfrm>
            <a:off x="0" y="0"/>
            <a:ext cx="9144000" cy="4971600"/>
          </a:xfrm>
          <a:prstGeom prst="rect">
            <a:avLst/>
          </a:prstGeom>
          <a:solidFill>
            <a:srgbClr val="2D373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Shape 271"/>
          <p:cNvSpPr txBox="1"/>
          <p:nvPr/>
        </p:nvSpPr>
        <p:spPr>
          <a:xfrm>
            <a:off x="0" y="4971600"/>
            <a:ext cx="815700" cy="1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FS 2018</a:t>
            </a:r>
            <a:endParaRPr sz="1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272" name="Shape 272"/>
          <p:cNvCxnSpPr/>
          <p:nvPr/>
        </p:nvCxnSpPr>
        <p:spPr>
          <a:xfrm>
            <a:off x="0" y="4971463"/>
            <a:ext cx="9174000" cy="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3" name="Shape 273"/>
          <p:cNvSpPr txBox="1"/>
          <p:nvPr/>
        </p:nvSpPr>
        <p:spPr>
          <a:xfrm>
            <a:off x="4097400" y="4971475"/>
            <a:ext cx="5046600" cy="18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Programmierprojekt (cs108) - Meilenstein 5 - Gruppe 12	   3</a:t>
            </a:r>
            <a:endParaRPr sz="1000"/>
          </a:p>
        </p:txBody>
      </p:sp>
      <p:sp>
        <p:nvSpPr>
          <p:cNvPr id="274" name="Shape 274"/>
          <p:cNvSpPr txBox="1"/>
          <p:nvPr/>
        </p:nvSpPr>
        <p:spPr>
          <a:xfrm>
            <a:off x="76200" y="76200"/>
            <a:ext cx="61827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45720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We are smarter now</a:t>
            </a:r>
            <a:endParaRPr sz="2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275" name="Shape 275"/>
          <p:cNvCxnSpPr/>
          <p:nvPr/>
        </p:nvCxnSpPr>
        <p:spPr>
          <a:xfrm>
            <a:off x="5550" y="590550"/>
            <a:ext cx="9132900" cy="0"/>
          </a:xfrm>
          <a:prstGeom prst="straightConnector1">
            <a:avLst/>
          </a:prstGeom>
          <a:noFill/>
          <a:ln cap="flat" cmpd="sng" w="38100">
            <a:solidFill>
              <a:srgbClr val="AEE3DD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76" name="Shape 2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398" y="147726"/>
            <a:ext cx="321650" cy="321650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Shape 277"/>
          <p:cNvSpPr txBox="1"/>
          <p:nvPr/>
        </p:nvSpPr>
        <p:spPr>
          <a:xfrm>
            <a:off x="5700" y="695025"/>
            <a:ext cx="9132900" cy="423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3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4 Augen sehen mehr als 2</a:t>
            </a:r>
            <a:br>
              <a:rPr lang="de" sz="2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endParaRPr sz="2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78" name="Shape 278"/>
          <p:cNvSpPr txBox="1"/>
          <p:nvPr/>
        </p:nvSpPr>
        <p:spPr>
          <a:xfrm>
            <a:off x="5391025" y="76200"/>
            <a:ext cx="36768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Lessons Learned</a:t>
            </a:r>
            <a:endParaRPr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A5D7D2"/>
        </a:solidFill>
      </p:bgPr>
    </p:bg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/>
          <p:nvPr/>
        </p:nvSpPr>
        <p:spPr>
          <a:xfrm>
            <a:off x="0" y="0"/>
            <a:ext cx="9144000" cy="4971600"/>
          </a:xfrm>
          <a:prstGeom prst="rect">
            <a:avLst/>
          </a:prstGeom>
          <a:solidFill>
            <a:srgbClr val="2D373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Shape 284"/>
          <p:cNvSpPr txBox="1"/>
          <p:nvPr/>
        </p:nvSpPr>
        <p:spPr>
          <a:xfrm>
            <a:off x="0" y="4971600"/>
            <a:ext cx="815700" cy="1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FS 2018</a:t>
            </a:r>
            <a:endParaRPr sz="1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285" name="Shape 285"/>
          <p:cNvCxnSpPr/>
          <p:nvPr/>
        </p:nvCxnSpPr>
        <p:spPr>
          <a:xfrm>
            <a:off x="0" y="4971463"/>
            <a:ext cx="9174000" cy="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6" name="Shape 286"/>
          <p:cNvSpPr txBox="1"/>
          <p:nvPr/>
        </p:nvSpPr>
        <p:spPr>
          <a:xfrm>
            <a:off x="4097400" y="4971475"/>
            <a:ext cx="5046600" cy="18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Programmierprojekt (cs108) - Meilenstein 5 - Gruppe 12	   3</a:t>
            </a:r>
            <a:endParaRPr sz="1000"/>
          </a:p>
        </p:txBody>
      </p:sp>
      <p:sp>
        <p:nvSpPr>
          <p:cNvPr id="287" name="Shape 287"/>
          <p:cNvSpPr txBox="1"/>
          <p:nvPr/>
        </p:nvSpPr>
        <p:spPr>
          <a:xfrm>
            <a:off x="76200" y="76200"/>
            <a:ext cx="61827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45720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We are smarter now</a:t>
            </a:r>
            <a:endParaRPr sz="2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288" name="Shape 288"/>
          <p:cNvCxnSpPr/>
          <p:nvPr/>
        </p:nvCxnSpPr>
        <p:spPr>
          <a:xfrm>
            <a:off x="5550" y="590550"/>
            <a:ext cx="9132900" cy="0"/>
          </a:xfrm>
          <a:prstGeom prst="straightConnector1">
            <a:avLst/>
          </a:prstGeom>
          <a:noFill/>
          <a:ln cap="flat" cmpd="sng" w="38100">
            <a:solidFill>
              <a:srgbClr val="AEE3DD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89" name="Shape 2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398" y="147726"/>
            <a:ext cx="321650" cy="321650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Shape 290"/>
          <p:cNvSpPr txBox="1"/>
          <p:nvPr/>
        </p:nvSpPr>
        <p:spPr>
          <a:xfrm>
            <a:off x="5700" y="695025"/>
            <a:ext cx="9132900" cy="423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3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Planung</a:t>
            </a:r>
            <a:endParaRPr sz="3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91" name="Shape 291"/>
          <p:cNvSpPr txBox="1"/>
          <p:nvPr/>
        </p:nvSpPr>
        <p:spPr>
          <a:xfrm>
            <a:off x="5391025" y="76200"/>
            <a:ext cx="36768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Lessons Learned</a:t>
            </a:r>
            <a:endParaRPr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A5D7D2"/>
        </a:solidFill>
      </p:bgPr>
    </p:bg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Shape 296"/>
          <p:cNvSpPr/>
          <p:nvPr/>
        </p:nvSpPr>
        <p:spPr>
          <a:xfrm>
            <a:off x="0" y="0"/>
            <a:ext cx="9144000" cy="4971600"/>
          </a:xfrm>
          <a:prstGeom prst="rect">
            <a:avLst/>
          </a:prstGeom>
          <a:solidFill>
            <a:srgbClr val="2D373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Shape 297"/>
          <p:cNvSpPr txBox="1"/>
          <p:nvPr/>
        </p:nvSpPr>
        <p:spPr>
          <a:xfrm>
            <a:off x="0" y="4971600"/>
            <a:ext cx="815700" cy="1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FS 2018</a:t>
            </a:r>
            <a:endParaRPr sz="1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298" name="Shape 298"/>
          <p:cNvCxnSpPr/>
          <p:nvPr/>
        </p:nvCxnSpPr>
        <p:spPr>
          <a:xfrm>
            <a:off x="0" y="4971463"/>
            <a:ext cx="9174000" cy="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9" name="Shape 299"/>
          <p:cNvSpPr txBox="1"/>
          <p:nvPr/>
        </p:nvSpPr>
        <p:spPr>
          <a:xfrm>
            <a:off x="4097400" y="4971475"/>
            <a:ext cx="5046600" cy="18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Programmierprojekt (cs108) - Meilenstein 5 - Gruppe 12	   3</a:t>
            </a:r>
            <a:endParaRPr sz="1000"/>
          </a:p>
        </p:txBody>
      </p:sp>
      <p:sp>
        <p:nvSpPr>
          <p:cNvPr id="300" name="Shape 300"/>
          <p:cNvSpPr txBox="1"/>
          <p:nvPr/>
        </p:nvSpPr>
        <p:spPr>
          <a:xfrm>
            <a:off x="76200" y="76200"/>
            <a:ext cx="61827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45720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We are smarter now</a:t>
            </a:r>
            <a:endParaRPr sz="2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301" name="Shape 301"/>
          <p:cNvCxnSpPr/>
          <p:nvPr/>
        </p:nvCxnSpPr>
        <p:spPr>
          <a:xfrm>
            <a:off x="5550" y="590550"/>
            <a:ext cx="9132900" cy="0"/>
          </a:xfrm>
          <a:prstGeom prst="straightConnector1">
            <a:avLst/>
          </a:prstGeom>
          <a:noFill/>
          <a:ln cap="flat" cmpd="sng" w="38100">
            <a:solidFill>
              <a:srgbClr val="AEE3DD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02" name="Shape 3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398" y="147726"/>
            <a:ext cx="321650" cy="321650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Shape 303"/>
          <p:cNvSpPr txBox="1"/>
          <p:nvPr/>
        </p:nvSpPr>
        <p:spPr>
          <a:xfrm>
            <a:off x="5700" y="695025"/>
            <a:ext cx="9132900" cy="412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2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King of </a:t>
            </a:r>
            <a:r>
              <a:rPr lang="de" sz="2400">
                <a:solidFill>
                  <a:srgbClr val="FF99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Jawa</a:t>
            </a:r>
            <a:r>
              <a:rPr lang="de" sz="2400">
                <a:solidFill>
                  <a:srgbClr val="FF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de" sz="2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Refactor</a:t>
            </a:r>
            <a:endParaRPr sz="2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04" name="Shape 304"/>
          <p:cNvSpPr txBox="1"/>
          <p:nvPr/>
        </p:nvSpPr>
        <p:spPr>
          <a:xfrm>
            <a:off x="5391025" y="76200"/>
            <a:ext cx="36768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Lessons Learned</a:t>
            </a:r>
            <a:endParaRPr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305" name="Shape 305"/>
          <p:cNvCxnSpPr/>
          <p:nvPr/>
        </p:nvCxnSpPr>
        <p:spPr>
          <a:xfrm>
            <a:off x="4212850" y="2432975"/>
            <a:ext cx="537900" cy="2052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A5D7D2"/>
        </a:solidFill>
      </p:bgPr>
    </p:bg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/>
          <p:nvPr/>
        </p:nvSpPr>
        <p:spPr>
          <a:xfrm>
            <a:off x="0" y="0"/>
            <a:ext cx="9144000" cy="4971600"/>
          </a:xfrm>
          <a:prstGeom prst="rect">
            <a:avLst/>
          </a:prstGeom>
          <a:solidFill>
            <a:srgbClr val="2D373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 </a:t>
            </a:r>
            <a:endParaRPr/>
          </a:p>
        </p:txBody>
      </p:sp>
      <p:sp>
        <p:nvSpPr>
          <p:cNvPr id="311" name="Shape 311"/>
          <p:cNvSpPr txBox="1"/>
          <p:nvPr/>
        </p:nvSpPr>
        <p:spPr>
          <a:xfrm>
            <a:off x="0" y="4971600"/>
            <a:ext cx="815700" cy="1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FS 2018</a:t>
            </a:r>
            <a:endParaRPr sz="1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312" name="Shape 312"/>
          <p:cNvCxnSpPr/>
          <p:nvPr/>
        </p:nvCxnSpPr>
        <p:spPr>
          <a:xfrm>
            <a:off x="0" y="4971463"/>
            <a:ext cx="9174000" cy="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3" name="Shape 313"/>
          <p:cNvSpPr txBox="1"/>
          <p:nvPr/>
        </p:nvSpPr>
        <p:spPr>
          <a:xfrm>
            <a:off x="76200" y="76200"/>
            <a:ext cx="38241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45720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Sources</a:t>
            </a:r>
            <a:endParaRPr sz="2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314" name="Shape 314"/>
          <p:cNvCxnSpPr/>
          <p:nvPr/>
        </p:nvCxnSpPr>
        <p:spPr>
          <a:xfrm>
            <a:off x="5550" y="590550"/>
            <a:ext cx="9132900" cy="0"/>
          </a:xfrm>
          <a:prstGeom prst="straightConnector1">
            <a:avLst/>
          </a:prstGeom>
          <a:noFill/>
          <a:ln cap="flat" cmpd="sng" w="38100">
            <a:solidFill>
              <a:srgbClr val="AEE3DD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5" name="Shape 315"/>
          <p:cNvSpPr txBox="1"/>
          <p:nvPr/>
        </p:nvSpPr>
        <p:spPr>
          <a:xfrm>
            <a:off x="566500" y="867775"/>
            <a:ext cx="7416000" cy="361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●"/>
            </a:pPr>
            <a:r>
              <a:rPr lang="de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Minecart icon designed Pixel perfect from Flaticon</a:t>
            </a:r>
            <a:endParaRPr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●"/>
            </a:pPr>
            <a:r>
              <a:rPr lang="de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Other icons by Maxim Basinski from Flaticon</a:t>
            </a:r>
            <a:endParaRPr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●"/>
            </a:pPr>
            <a:r>
              <a:rPr lang="de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Ingame textures by Daniel Stephens</a:t>
            </a:r>
            <a:endParaRPr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●"/>
            </a:pPr>
            <a:r>
              <a:rPr lang="de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Logo by Pascal Töben</a:t>
            </a:r>
            <a:endParaRPr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16" name="Shape 3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650" y="147735"/>
            <a:ext cx="321650" cy="321629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Shape 317"/>
          <p:cNvSpPr txBox="1"/>
          <p:nvPr/>
        </p:nvSpPr>
        <p:spPr>
          <a:xfrm>
            <a:off x="4097400" y="4971475"/>
            <a:ext cx="5046600" cy="18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Programmierprojekt (cs108) - Meilenstein 5 - Gruppe 12  19</a:t>
            </a:r>
            <a:endParaRPr sz="10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A5D7D2"/>
        </a:solidFill>
      </p:bgPr>
    </p:bg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/>
          <p:nvPr/>
        </p:nvSpPr>
        <p:spPr>
          <a:xfrm>
            <a:off x="0" y="0"/>
            <a:ext cx="9144000" cy="4971600"/>
          </a:xfrm>
          <a:prstGeom prst="rect">
            <a:avLst/>
          </a:prstGeom>
          <a:solidFill>
            <a:srgbClr val="2D373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 </a:t>
            </a:r>
            <a:endParaRPr/>
          </a:p>
        </p:txBody>
      </p:sp>
      <p:sp>
        <p:nvSpPr>
          <p:cNvPr id="323" name="Shape 323"/>
          <p:cNvSpPr txBox="1"/>
          <p:nvPr/>
        </p:nvSpPr>
        <p:spPr>
          <a:xfrm>
            <a:off x="0" y="4971600"/>
            <a:ext cx="815700" cy="1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FS 2018</a:t>
            </a:r>
            <a:endParaRPr sz="1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324" name="Shape 324"/>
          <p:cNvCxnSpPr/>
          <p:nvPr/>
        </p:nvCxnSpPr>
        <p:spPr>
          <a:xfrm>
            <a:off x="0" y="4971463"/>
            <a:ext cx="9174000" cy="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5" name="Shape 325"/>
          <p:cNvCxnSpPr/>
          <p:nvPr/>
        </p:nvCxnSpPr>
        <p:spPr>
          <a:xfrm>
            <a:off x="5550" y="2495550"/>
            <a:ext cx="9132900" cy="0"/>
          </a:xfrm>
          <a:prstGeom prst="straightConnector1">
            <a:avLst/>
          </a:prstGeom>
          <a:noFill/>
          <a:ln cap="flat" cmpd="sng" w="38100">
            <a:solidFill>
              <a:srgbClr val="AEE3DD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6" name="Shape 326"/>
          <p:cNvSpPr txBox="1"/>
          <p:nvPr/>
        </p:nvSpPr>
        <p:spPr>
          <a:xfrm>
            <a:off x="5538600" y="3239400"/>
            <a:ext cx="2164200" cy="7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Fragen ?</a:t>
            </a:r>
            <a:endParaRPr b="1" sz="3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27" name="Shape 3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700" y="176625"/>
            <a:ext cx="2318925" cy="2318925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Shape 328"/>
          <p:cNvSpPr txBox="1"/>
          <p:nvPr/>
        </p:nvSpPr>
        <p:spPr>
          <a:xfrm>
            <a:off x="4097400" y="4971475"/>
            <a:ext cx="5046600" cy="18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Programmierprojekt (cs108) - Meilenstein 5 - Gruppe 12  20</a:t>
            </a:r>
            <a:endParaRPr sz="10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A5D7D2"/>
        </a:solid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/>
          <p:nvPr/>
        </p:nvSpPr>
        <p:spPr>
          <a:xfrm>
            <a:off x="0" y="0"/>
            <a:ext cx="9144000" cy="4971600"/>
          </a:xfrm>
          <a:prstGeom prst="rect">
            <a:avLst/>
          </a:prstGeom>
          <a:solidFill>
            <a:srgbClr val="2D373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 </a:t>
            </a:r>
            <a:endParaRPr/>
          </a:p>
        </p:txBody>
      </p:sp>
      <p:sp>
        <p:nvSpPr>
          <p:cNvPr id="68" name="Shape 68"/>
          <p:cNvSpPr txBox="1"/>
          <p:nvPr/>
        </p:nvSpPr>
        <p:spPr>
          <a:xfrm>
            <a:off x="0" y="4971600"/>
            <a:ext cx="815700" cy="1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FS 2018</a:t>
            </a:r>
            <a:endParaRPr sz="1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69" name="Shape 69"/>
          <p:cNvCxnSpPr/>
          <p:nvPr/>
        </p:nvCxnSpPr>
        <p:spPr>
          <a:xfrm>
            <a:off x="0" y="4971463"/>
            <a:ext cx="9174000" cy="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" name="Shape 70"/>
          <p:cNvSpPr txBox="1"/>
          <p:nvPr/>
        </p:nvSpPr>
        <p:spPr>
          <a:xfrm>
            <a:off x="4097400" y="4971475"/>
            <a:ext cx="5046600" cy="18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Programmierprojekt (cs108) - Meilenstein 5 - Gruppe 12	   2</a:t>
            </a:r>
            <a:endParaRPr sz="1000"/>
          </a:p>
        </p:txBody>
      </p:sp>
      <p:sp>
        <p:nvSpPr>
          <p:cNvPr id="71" name="Shape 71"/>
          <p:cNvSpPr txBox="1"/>
          <p:nvPr/>
        </p:nvSpPr>
        <p:spPr>
          <a:xfrm>
            <a:off x="76200" y="76200"/>
            <a:ext cx="87561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45720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Rückblick: Spielidee</a:t>
            </a:r>
            <a:endParaRPr sz="2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2" name="Shape 72"/>
          <p:cNvSpPr txBox="1"/>
          <p:nvPr/>
        </p:nvSpPr>
        <p:spPr>
          <a:xfrm>
            <a:off x="76200" y="871700"/>
            <a:ext cx="3667800" cy="273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●"/>
            </a:pPr>
            <a:r>
              <a:rPr lang="de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Realtime Strategy</a:t>
            </a:r>
            <a:endParaRPr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○"/>
            </a:pPr>
            <a:r>
              <a:rPr lang="de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Aufbauspiel</a:t>
            </a:r>
            <a:endParaRPr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●"/>
            </a:pPr>
            <a:r>
              <a:rPr lang="de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2 - 4 Spieler</a:t>
            </a:r>
            <a:endParaRPr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○"/>
            </a:pPr>
            <a:r>
              <a:rPr lang="de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jeder gegen jeden</a:t>
            </a:r>
            <a:br>
              <a:rPr lang="de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endParaRPr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●"/>
            </a:pPr>
            <a:r>
              <a:rPr lang="de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Metropolen-Status erreichen</a:t>
            </a:r>
            <a:br>
              <a:rPr lang="de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endParaRPr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73" name="Shape 73"/>
          <p:cNvCxnSpPr/>
          <p:nvPr/>
        </p:nvCxnSpPr>
        <p:spPr>
          <a:xfrm>
            <a:off x="5550" y="590550"/>
            <a:ext cx="9132900" cy="0"/>
          </a:xfrm>
          <a:prstGeom prst="straightConnector1">
            <a:avLst/>
          </a:prstGeom>
          <a:noFill/>
          <a:ln cap="flat" cmpd="sng" w="38100">
            <a:solidFill>
              <a:srgbClr val="AEE3DD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74" name="Shape 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70876" y="2742925"/>
            <a:ext cx="2002250" cy="2002272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Shape 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1651" y="2742922"/>
            <a:ext cx="2002249" cy="200227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Shape 7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00100" y="2742922"/>
            <a:ext cx="2002250" cy="2002272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Shape 7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400" y="147725"/>
            <a:ext cx="321650" cy="321650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Shape 78"/>
          <p:cNvSpPr txBox="1"/>
          <p:nvPr/>
        </p:nvSpPr>
        <p:spPr>
          <a:xfrm>
            <a:off x="5391025" y="76200"/>
            <a:ext cx="36768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Game</a:t>
            </a:r>
            <a:endParaRPr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A5D7D2"/>
        </a:solid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/>
        </p:nvSpPr>
        <p:spPr>
          <a:xfrm>
            <a:off x="0" y="0"/>
            <a:ext cx="9144000" cy="4971600"/>
          </a:xfrm>
          <a:prstGeom prst="rect">
            <a:avLst/>
          </a:prstGeom>
          <a:solidFill>
            <a:srgbClr val="2D373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 </a:t>
            </a:r>
            <a:endParaRPr/>
          </a:p>
        </p:txBody>
      </p:sp>
      <p:sp>
        <p:nvSpPr>
          <p:cNvPr id="84" name="Shape 84"/>
          <p:cNvSpPr txBox="1"/>
          <p:nvPr/>
        </p:nvSpPr>
        <p:spPr>
          <a:xfrm>
            <a:off x="0" y="4971600"/>
            <a:ext cx="815700" cy="1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FS 2018</a:t>
            </a:r>
            <a:endParaRPr sz="1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85" name="Shape 85"/>
          <p:cNvCxnSpPr/>
          <p:nvPr/>
        </p:nvCxnSpPr>
        <p:spPr>
          <a:xfrm>
            <a:off x="0" y="4971463"/>
            <a:ext cx="9174000" cy="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6" name="Shape 86"/>
          <p:cNvSpPr txBox="1"/>
          <p:nvPr/>
        </p:nvSpPr>
        <p:spPr>
          <a:xfrm>
            <a:off x="4097400" y="4971475"/>
            <a:ext cx="5046600" cy="18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Programmierprojekt (cs108) - Meilenstein 5 - Gruppe 12	   2</a:t>
            </a:r>
            <a:endParaRPr sz="1000"/>
          </a:p>
        </p:txBody>
      </p:sp>
      <p:sp>
        <p:nvSpPr>
          <p:cNvPr id="87" name="Shape 87"/>
          <p:cNvSpPr txBox="1"/>
          <p:nvPr/>
        </p:nvSpPr>
        <p:spPr>
          <a:xfrm>
            <a:off x="76200" y="76200"/>
            <a:ext cx="87561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45720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Spiel: Ziel und Mechanik</a:t>
            </a:r>
            <a:endParaRPr sz="2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8" name="Shape 88"/>
          <p:cNvSpPr txBox="1"/>
          <p:nvPr/>
        </p:nvSpPr>
        <p:spPr>
          <a:xfrm>
            <a:off x="152400" y="1412400"/>
            <a:ext cx="5536200" cy="231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●"/>
            </a:pPr>
            <a:r>
              <a:rPr lang="de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Ziele:		Metropolenstatus erreichen</a:t>
            </a:r>
            <a:endParaRPr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●"/>
            </a:pPr>
            <a:r>
              <a:rPr lang="de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Mechanik:	Gezieltes bauen von </a:t>
            </a:r>
            <a:r>
              <a:rPr lang="de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Gebäuden</a:t>
            </a:r>
            <a:br>
              <a:rPr lang="de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endParaRPr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89" name="Shape 89"/>
          <p:cNvCxnSpPr/>
          <p:nvPr/>
        </p:nvCxnSpPr>
        <p:spPr>
          <a:xfrm>
            <a:off x="5550" y="590550"/>
            <a:ext cx="9132900" cy="0"/>
          </a:xfrm>
          <a:prstGeom prst="straightConnector1">
            <a:avLst/>
          </a:prstGeom>
          <a:noFill/>
          <a:ln cap="flat" cmpd="sng" w="38100">
            <a:solidFill>
              <a:srgbClr val="AEE3DD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90" name="Shape 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41651" y="2742922"/>
            <a:ext cx="2002249" cy="2002272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Shape 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1650" y="665597"/>
            <a:ext cx="2002250" cy="2002272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Shape 9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147725"/>
            <a:ext cx="321650" cy="32165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Shape 93"/>
          <p:cNvSpPr txBox="1"/>
          <p:nvPr/>
        </p:nvSpPr>
        <p:spPr>
          <a:xfrm>
            <a:off x="5391025" y="76200"/>
            <a:ext cx="36768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Game</a:t>
            </a:r>
            <a:endParaRPr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A5D7D2"/>
        </a:solid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/>
          <p:nvPr/>
        </p:nvSpPr>
        <p:spPr>
          <a:xfrm>
            <a:off x="0" y="0"/>
            <a:ext cx="9144000" cy="4971600"/>
          </a:xfrm>
          <a:prstGeom prst="rect">
            <a:avLst/>
          </a:prstGeom>
          <a:solidFill>
            <a:srgbClr val="2D373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 </a:t>
            </a:r>
            <a:endParaRPr/>
          </a:p>
        </p:txBody>
      </p:sp>
      <p:sp>
        <p:nvSpPr>
          <p:cNvPr id="99" name="Shape 99"/>
          <p:cNvSpPr txBox="1"/>
          <p:nvPr/>
        </p:nvSpPr>
        <p:spPr>
          <a:xfrm>
            <a:off x="0" y="4971600"/>
            <a:ext cx="815700" cy="1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FS 2018</a:t>
            </a:r>
            <a:endParaRPr sz="1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00" name="Shape 100"/>
          <p:cNvCxnSpPr/>
          <p:nvPr/>
        </p:nvCxnSpPr>
        <p:spPr>
          <a:xfrm>
            <a:off x="0" y="4971463"/>
            <a:ext cx="9174000" cy="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1" name="Shape 101"/>
          <p:cNvSpPr txBox="1"/>
          <p:nvPr/>
        </p:nvSpPr>
        <p:spPr>
          <a:xfrm>
            <a:off x="4097400" y="4971475"/>
            <a:ext cx="5046600" cy="18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Programmierprojekt (cs108) - Meilenstein 5 - Gruppe 12	   2</a:t>
            </a:r>
            <a:endParaRPr sz="1000"/>
          </a:p>
        </p:txBody>
      </p:sp>
      <p:sp>
        <p:nvSpPr>
          <p:cNvPr id="102" name="Shape 102"/>
          <p:cNvSpPr txBox="1"/>
          <p:nvPr/>
        </p:nvSpPr>
        <p:spPr>
          <a:xfrm>
            <a:off x="76200" y="76200"/>
            <a:ext cx="87561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45720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Rückblick: Ludic History</a:t>
            </a:r>
            <a:endParaRPr sz="2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03" name="Shape 103"/>
          <p:cNvCxnSpPr/>
          <p:nvPr/>
        </p:nvCxnSpPr>
        <p:spPr>
          <a:xfrm>
            <a:off x="5550" y="590550"/>
            <a:ext cx="9132900" cy="0"/>
          </a:xfrm>
          <a:prstGeom prst="straightConnector1">
            <a:avLst/>
          </a:prstGeom>
          <a:noFill/>
          <a:ln cap="flat" cmpd="sng" w="38100">
            <a:solidFill>
              <a:srgbClr val="AEE3DD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04" name="Shape 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7725"/>
            <a:ext cx="321650" cy="32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Shape 1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13675" y="943075"/>
            <a:ext cx="4681150" cy="3257361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Shape 106"/>
          <p:cNvSpPr txBox="1"/>
          <p:nvPr/>
        </p:nvSpPr>
        <p:spPr>
          <a:xfrm>
            <a:off x="5391025" y="76200"/>
            <a:ext cx="36768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Game</a:t>
            </a:r>
            <a:endParaRPr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A5D7D2"/>
        </a:solid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/>
          <p:nvPr/>
        </p:nvSpPr>
        <p:spPr>
          <a:xfrm>
            <a:off x="0" y="0"/>
            <a:ext cx="9144000" cy="4971600"/>
          </a:xfrm>
          <a:prstGeom prst="rect">
            <a:avLst/>
          </a:prstGeom>
          <a:solidFill>
            <a:srgbClr val="2D373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 </a:t>
            </a:r>
            <a:endParaRPr/>
          </a:p>
        </p:txBody>
      </p:sp>
      <p:sp>
        <p:nvSpPr>
          <p:cNvPr id="112" name="Shape 112"/>
          <p:cNvSpPr txBox="1"/>
          <p:nvPr/>
        </p:nvSpPr>
        <p:spPr>
          <a:xfrm>
            <a:off x="0" y="4971600"/>
            <a:ext cx="815700" cy="1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FS 2018</a:t>
            </a:r>
            <a:endParaRPr sz="1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13" name="Shape 113"/>
          <p:cNvCxnSpPr/>
          <p:nvPr/>
        </p:nvCxnSpPr>
        <p:spPr>
          <a:xfrm>
            <a:off x="0" y="4971463"/>
            <a:ext cx="9174000" cy="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4" name="Shape 114"/>
          <p:cNvSpPr txBox="1"/>
          <p:nvPr/>
        </p:nvSpPr>
        <p:spPr>
          <a:xfrm>
            <a:off x="4097400" y="4971475"/>
            <a:ext cx="5046600" cy="18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Programmierprojekt (cs108) - Meilenstein 5 - Gruppe 12	   2</a:t>
            </a:r>
            <a:endParaRPr sz="1000"/>
          </a:p>
        </p:txBody>
      </p:sp>
      <p:sp>
        <p:nvSpPr>
          <p:cNvPr id="115" name="Shape 115"/>
          <p:cNvSpPr txBox="1"/>
          <p:nvPr/>
        </p:nvSpPr>
        <p:spPr>
          <a:xfrm>
            <a:off x="76200" y="76200"/>
            <a:ext cx="87561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45720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Rückblick: Ludic History</a:t>
            </a:r>
            <a:endParaRPr sz="2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16" name="Shape 116"/>
          <p:cNvCxnSpPr/>
          <p:nvPr/>
        </p:nvCxnSpPr>
        <p:spPr>
          <a:xfrm>
            <a:off x="5550" y="590550"/>
            <a:ext cx="9132900" cy="0"/>
          </a:xfrm>
          <a:prstGeom prst="straightConnector1">
            <a:avLst/>
          </a:prstGeom>
          <a:noFill/>
          <a:ln cap="flat" cmpd="sng" w="38100">
            <a:solidFill>
              <a:srgbClr val="AEE3DD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17" name="Shape 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7725"/>
            <a:ext cx="321650" cy="32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Shape 1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79052" y="1258372"/>
            <a:ext cx="5985902" cy="2454851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Shape 119"/>
          <p:cNvSpPr txBox="1"/>
          <p:nvPr/>
        </p:nvSpPr>
        <p:spPr>
          <a:xfrm>
            <a:off x="5391025" y="76200"/>
            <a:ext cx="36768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Game</a:t>
            </a:r>
            <a:endParaRPr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A5D7D2"/>
        </a:solid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/>
          <p:nvPr/>
        </p:nvSpPr>
        <p:spPr>
          <a:xfrm>
            <a:off x="0" y="0"/>
            <a:ext cx="9144000" cy="4971600"/>
          </a:xfrm>
          <a:prstGeom prst="rect">
            <a:avLst/>
          </a:prstGeom>
          <a:solidFill>
            <a:srgbClr val="2D373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 </a:t>
            </a:r>
            <a:endParaRPr/>
          </a:p>
        </p:txBody>
      </p:sp>
      <p:sp>
        <p:nvSpPr>
          <p:cNvPr id="125" name="Shape 125"/>
          <p:cNvSpPr txBox="1"/>
          <p:nvPr/>
        </p:nvSpPr>
        <p:spPr>
          <a:xfrm>
            <a:off x="0" y="4971600"/>
            <a:ext cx="815700" cy="1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FS 2018</a:t>
            </a:r>
            <a:endParaRPr sz="1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26" name="Shape 126"/>
          <p:cNvCxnSpPr/>
          <p:nvPr/>
        </p:nvCxnSpPr>
        <p:spPr>
          <a:xfrm>
            <a:off x="0" y="4971463"/>
            <a:ext cx="9174000" cy="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7" name="Shape 127"/>
          <p:cNvSpPr txBox="1"/>
          <p:nvPr/>
        </p:nvSpPr>
        <p:spPr>
          <a:xfrm>
            <a:off x="4097400" y="4971475"/>
            <a:ext cx="5046600" cy="18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Programmierprojekt (cs108) - Meilenstein 5 - Gruppe 12	   2</a:t>
            </a:r>
            <a:endParaRPr sz="1000"/>
          </a:p>
        </p:txBody>
      </p:sp>
      <p:sp>
        <p:nvSpPr>
          <p:cNvPr id="128" name="Shape 128"/>
          <p:cNvSpPr txBox="1"/>
          <p:nvPr/>
        </p:nvSpPr>
        <p:spPr>
          <a:xfrm>
            <a:off x="76200" y="76200"/>
            <a:ext cx="87561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45720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Rückblick: Ludic History</a:t>
            </a:r>
            <a:endParaRPr sz="2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29" name="Shape 129"/>
          <p:cNvCxnSpPr/>
          <p:nvPr/>
        </p:nvCxnSpPr>
        <p:spPr>
          <a:xfrm>
            <a:off x="5550" y="590550"/>
            <a:ext cx="9132900" cy="0"/>
          </a:xfrm>
          <a:prstGeom prst="straightConnector1">
            <a:avLst/>
          </a:prstGeom>
          <a:noFill/>
          <a:ln cap="flat" cmpd="sng" w="38100">
            <a:solidFill>
              <a:srgbClr val="AEE3DD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30" name="Shape 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7725"/>
            <a:ext cx="321650" cy="32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Shape 1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96465" y="1198370"/>
            <a:ext cx="6151073" cy="2574857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Shape 132"/>
          <p:cNvSpPr txBox="1"/>
          <p:nvPr/>
        </p:nvSpPr>
        <p:spPr>
          <a:xfrm>
            <a:off x="5391025" y="76200"/>
            <a:ext cx="36768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Game</a:t>
            </a:r>
            <a:endParaRPr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A5D7D2"/>
        </a:solid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/>
          <p:nvPr/>
        </p:nvSpPr>
        <p:spPr>
          <a:xfrm>
            <a:off x="0" y="0"/>
            <a:ext cx="9144000" cy="4971600"/>
          </a:xfrm>
          <a:prstGeom prst="rect">
            <a:avLst/>
          </a:prstGeom>
          <a:solidFill>
            <a:srgbClr val="2D373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 </a:t>
            </a:r>
            <a:endParaRPr/>
          </a:p>
        </p:txBody>
      </p:sp>
      <p:sp>
        <p:nvSpPr>
          <p:cNvPr id="138" name="Shape 138"/>
          <p:cNvSpPr txBox="1"/>
          <p:nvPr/>
        </p:nvSpPr>
        <p:spPr>
          <a:xfrm>
            <a:off x="0" y="4971600"/>
            <a:ext cx="815700" cy="1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FS 2018</a:t>
            </a:r>
            <a:endParaRPr sz="1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39" name="Shape 139"/>
          <p:cNvCxnSpPr/>
          <p:nvPr/>
        </p:nvCxnSpPr>
        <p:spPr>
          <a:xfrm>
            <a:off x="0" y="4971463"/>
            <a:ext cx="9174000" cy="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0" name="Shape 140"/>
          <p:cNvSpPr txBox="1"/>
          <p:nvPr/>
        </p:nvSpPr>
        <p:spPr>
          <a:xfrm>
            <a:off x="4097400" y="4971475"/>
            <a:ext cx="5046600" cy="18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Programmierprojekt (cs108) - Meilenstein 5 - Gruppe 12	   3</a:t>
            </a:r>
            <a:endParaRPr sz="1000"/>
          </a:p>
        </p:txBody>
      </p:sp>
      <p:sp>
        <p:nvSpPr>
          <p:cNvPr id="141" name="Shape 141"/>
          <p:cNvSpPr txBox="1"/>
          <p:nvPr/>
        </p:nvSpPr>
        <p:spPr>
          <a:xfrm>
            <a:off x="76200" y="76200"/>
            <a:ext cx="61827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45720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Manual</a:t>
            </a:r>
            <a:endParaRPr sz="2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42" name="Shape 142"/>
          <p:cNvCxnSpPr/>
          <p:nvPr/>
        </p:nvCxnSpPr>
        <p:spPr>
          <a:xfrm>
            <a:off x="5550" y="590550"/>
            <a:ext cx="9132900" cy="0"/>
          </a:xfrm>
          <a:prstGeom prst="straightConnector1">
            <a:avLst/>
          </a:prstGeom>
          <a:noFill/>
          <a:ln cap="flat" cmpd="sng" w="38100">
            <a:solidFill>
              <a:srgbClr val="AEE3DD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43" name="Shape 1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398" y="147726"/>
            <a:ext cx="321650" cy="32165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Shape 144"/>
          <p:cNvSpPr txBox="1"/>
          <p:nvPr/>
        </p:nvSpPr>
        <p:spPr>
          <a:xfrm>
            <a:off x="76200" y="871700"/>
            <a:ext cx="4945800" cy="238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●"/>
            </a:pPr>
            <a:r>
              <a:rPr lang="de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intuitives Spiel</a:t>
            </a:r>
            <a:endParaRPr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●"/>
            </a:pPr>
            <a:r>
              <a:rPr lang="de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Buttons/Anzeige für alle Commands</a:t>
            </a:r>
            <a:endParaRPr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●"/>
            </a:pPr>
            <a:r>
              <a:rPr lang="de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Tastenfunktionen im Game</a:t>
            </a:r>
            <a:endParaRPr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○"/>
            </a:pPr>
            <a:r>
              <a:rPr lang="de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zoomen</a:t>
            </a:r>
            <a:endParaRPr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○"/>
            </a:pPr>
            <a:r>
              <a:rPr lang="de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Vollbild</a:t>
            </a:r>
            <a:endParaRPr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○"/>
            </a:pPr>
            <a:r>
              <a:rPr lang="de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Pfeiltasten</a:t>
            </a:r>
            <a:endParaRPr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5" name="Shape 145"/>
          <p:cNvSpPr txBox="1"/>
          <p:nvPr/>
        </p:nvSpPr>
        <p:spPr>
          <a:xfrm>
            <a:off x="3121775" y="1828800"/>
            <a:ext cx="2912400" cy="30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Ressourcen Gebäude</a:t>
            </a:r>
            <a:endParaRPr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6" name="Shape 146"/>
          <p:cNvSpPr txBox="1"/>
          <p:nvPr/>
        </p:nvSpPr>
        <p:spPr>
          <a:xfrm>
            <a:off x="6189125" y="1846950"/>
            <a:ext cx="2912400" cy="30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Spass</a:t>
            </a:r>
            <a:r>
              <a:rPr lang="de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Gebäude</a:t>
            </a:r>
            <a:endParaRPr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47" name="Shape 1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08150" y="3106925"/>
            <a:ext cx="1907325" cy="1619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Shape 1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64596" y="3154450"/>
            <a:ext cx="2064050" cy="1502375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Shape 149"/>
          <p:cNvSpPr txBox="1"/>
          <p:nvPr/>
        </p:nvSpPr>
        <p:spPr>
          <a:xfrm>
            <a:off x="5391025" y="76200"/>
            <a:ext cx="36768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Game</a:t>
            </a:r>
            <a:endParaRPr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A5D7D2"/>
        </a:solidFill>
      </p:bgPr>
    </p:bg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/>
          <p:nvPr/>
        </p:nvSpPr>
        <p:spPr>
          <a:xfrm>
            <a:off x="0" y="0"/>
            <a:ext cx="9144000" cy="4971600"/>
          </a:xfrm>
          <a:prstGeom prst="rect">
            <a:avLst/>
          </a:prstGeom>
          <a:solidFill>
            <a:srgbClr val="2D373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 </a:t>
            </a:r>
            <a:endParaRPr/>
          </a:p>
        </p:txBody>
      </p:sp>
      <p:sp>
        <p:nvSpPr>
          <p:cNvPr id="155" name="Shape 155"/>
          <p:cNvSpPr txBox="1"/>
          <p:nvPr/>
        </p:nvSpPr>
        <p:spPr>
          <a:xfrm>
            <a:off x="0" y="4971600"/>
            <a:ext cx="815700" cy="1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FS 2018</a:t>
            </a:r>
            <a:endParaRPr sz="1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56" name="Shape 156"/>
          <p:cNvCxnSpPr/>
          <p:nvPr/>
        </p:nvCxnSpPr>
        <p:spPr>
          <a:xfrm>
            <a:off x="0" y="4971463"/>
            <a:ext cx="9174000" cy="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7" name="Shape 157"/>
          <p:cNvSpPr txBox="1"/>
          <p:nvPr/>
        </p:nvSpPr>
        <p:spPr>
          <a:xfrm>
            <a:off x="4097400" y="4971475"/>
            <a:ext cx="5046600" cy="18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Programmierprojekt (cs108) - Meilenstein 5 - Gruppe 12	   2</a:t>
            </a:r>
            <a:endParaRPr sz="1000"/>
          </a:p>
        </p:txBody>
      </p:sp>
      <p:sp>
        <p:nvSpPr>
          <p:cNvPr id="158" name="Shape 158"/>
          <p:cNvSpPr txBox="1"/>
          <p:nvPr/>
        </p:nvSpPr>
        <p:spPr>
          <a:xfrm>
            <a:off x="76200" y="76200"/>
            <a:ext cx="87561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45720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Dokumentation &amp; Download</a:t>
            </a:r>
            <a:endParaRPr sz="2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9" name="Shape 159"/>
          <p:cNvSpPr txBox="1"/>
          <p:nvPr/>
        </p:nvSpPr>
        <p:spPr>
          <a:xfrm>
            <a:off x="2608650" y="3947875"/>
            <a:ext cx="3926700" cy="40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3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www.kingofjawa.com</a:t>
            </a:r>
            <a:endParaRPr sz="3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60" name="Shape 160"/>
          <p:cNvCxnSpPr/>
          <p:nvPr/>
        </p:nvCxnSpPr>
        <p:spPr>
          <a:xfrm>
            <a:off x="5550" y="590550"/>
            <a:ext cx="9132900" cy="0"/>
          </a:xfrm>
          <a:prstGeom prst="straightConnector1">
            <a:avLst/>
          </a:prstGeom>
          <a:noFill/>
          <a:ln cap="flat" cmpd="sng" w="38100">
            <a:solidFill>
              <a:srgbClr val="AEE3DD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61" name="Shape 1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7725"/>
            <a:ext cx="321650" cy="32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Shape 1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02750" y="296575"/>
            <a:ext cx="3738500" cy="3738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Shape 163"/>
          <p:cNvSpPr txBox="1"/>
          <p:nvPr/>
        </p:nvSpPr>
        <p:spPr>
          <a:xfrm>
            <a:off x="5391025" y="76200"/>
            <a:ext cx="36768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Game</a:t>
            </a:r>
            <a:endParaRPr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A5D7D2"/>
        </a:solidFill>
      </p:bgPr>
    </p:bg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/>
          <p:nvPr/>
        </p:nvSpPr>
        <p:spPr>
          <a:xfrm>
            <a:off x="0" y="0"/>
            <a:ext cx="9144000" cy="4971600"/>
          </a:xfrm>
          <a:prstGeom prst="rect">
            <a:avLst/>
          </a:prstGeom>
          <a:solidFill>
            <a:srgbClr val="2D373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 </a:t>
            </a:r>
            <a:endParaRPr/>
          </a:p>
        </p:txBody>
      </p:sp>
      <p:sp>
        <p:nvSpPr>
          <p:cNvPr id="169" name="Shape 169"/>
          <p:cNvSpPr txBox="1"/>
          <p:nvPr/>
        </p:nvSpPr>
        <p:spPr>
          <a:xfrm>
            <a:off x="0" y="4971600"/>
            <a:ext cx="815700" cy="1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FS 2018</a:t>
            </a:r>
            <a:endParaRPr sz="1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70" name="Shape 170"/>
          <p:cNvCxnSpPr/>
          <p:nvPr/>
        </p:nvCxnSpPr>
        <p:spPr>
          <a:xfrm>
            <a:off x="0" y="4971463"/>
            <a:ext cx="9174000" cy="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1" name="Shape 171"/>
          <p:cNvSpPr txBox="1"/>
          <p:nvPr/>
        </p:nvSpPr>
        <p:spPr>
          <a:xfrm>
            <a:off x="4097400" y="4971475"/>
            <a:ext cx="5046600" cy="18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Programmierprojekt (cs108) - Meilenstein 5 - Gruppe 12	   2</a:t>
            </a:r>
            <a:endParaRPr sz="1000"/>
          </a:p>
        </p:txBody>
      </p:sp>
      <p:sp>
        <p:nvSpPr>
          <p:cNvPr id="172" name="Shape 172"/>
          <p:cNvSpPr txBox="1"/>
          <p:nvPr/>
        </p:nvSpPr>
        <p:spPr>
          <a:xfrm>
            <a:off x="76200" y="76200"/>
            <a:ext cx="87561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45720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Shall we play a game?</a:t>
            </a:r>
            <a:endParaRPr sz="2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3" name="Shape 173"/>
          <p:cNvSpPr txBox="1"/>
          <p:nvPr/>
        </p:nvSpPr>
        <p:spPr>
          <a:xfrm>
            <a:off x="2608650" y="3947875"/>
            <a:ext cx="3926700" cy="40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3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DEMO</a:t>
            </a:r>
            <a:endParaRPr sz="3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74" name="Shape 174"/>
          <p:cNvCxnSpPr/>
          <p:nvPr/>
        </p:nvCxnSpPr>
        <p:spPr>
          <a:xfrm>
            <a:off x="5550" y="590550"/>
            <a:ext cx="9132900" cy="0"/>
          </a:xfrm>
          <a:prstGeom prst="straightConnector1">
            <a:avLst/>
          </a:prstGeom>
          <a:noFill/>
          <a:ln cap="flat" cmpd="sng" w="38100">
            <a:solidFill>
              <a:srgbClr val="AEE3DD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75" name="Shape 1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7725"/>
            <a:ext cx="321650" cy="32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Shape 1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02750" y="296575"/>
            <a:ext cx="3738500" cy="3738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Shape 177"/>
          <p:cNvSpPr txBox="1"/>
          <p:nvPr/>
        </p:nvSpPr>
        <p:spPr>
          <a:xfrm>
            <a:off x="5391025" y="76200"/>
            <a:ext cx="36768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Game</a:t>
            </a:r>
            <a:endParaRPr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